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9" r:id="rId4"/>
    <p:sldId id="260" r:id="rId5"/>
    <p:sldId id="267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1" r:id="rId16"/>
    <p:sldId id="278" r:id="rId17"/>
    <p:sldId id="280" r:id="rId18"/>
    <p:sldId id="281" r:id="rId19"/>
    <p:sldId id="301" r:id="rId20"/>
    <p:sldId id="282" r:id="rId21"/>
    <p:sldId id="265" r:id="rId22"/>
    <p:sldId id="283" r:id="rId23"/>
    <p:sldId id="284" r:id="rId24"/>
    <p:sldId id="287" r:id="rId25"/>
    <p:sldId id="304" r:id="rId26"/>
    <p:sldId id="263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302" r:id="rId35"/>
    <p:sldId id="296" r:id="rId36"/>
    <p:sldId id="297" r:id="rId37"/>
    <p:sldId id="298" r:id="rId38"/>
    <p:sldId id="264" r:id="rId39"/>
    <p:sldId id="266" r:id="rId40"/>
    <p:sldId id="299" r:id="rId41"/>
    <p:sldId id="300" r:id="rId42"/>
    <p:sldId id="25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458B9"/>
    <a:srgbClr val="A70000"/>
    <a:srgbClr val="E1D7AC"/>
    <a:srgbClr val="E1D3B6"/>
    <a:srgbClr val="B51709"/>
    <a:srgbClr val="BEA06D"/>
    <a:srgbClr val="C6A67F"/>
    <a:srgbClr val="E3D7BC"/>
    <a:srgbClr val="F1EEE4"/>
    <a:srgbClr val="9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5"/>
    <p:restoredTop sz="94631"/>
  </p:normalViewPr>
  <p:slideViewPr>
    <p:cSldViewPr snapToGrid="0" snapToObjects="1">
      <p:cViewPr>
        <p:scale>
          <a:sx n="123" d="100"/>
          <a:sy n="123" d="100"/>
        </p:scale>
        <p:origin x="1128" y="-336"/>
      </p:cViewPr>
      <p:guideLst>
        <p:guide orient="horz" pos="312"/>
        <p:guide pos="3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1AEA7-3027-BF49-8D98-C9F291270877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55EAF-1AD2-024C-9CEA-210A3CE4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471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543CC-DFA3-D748-87B1-D173CF9C201A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F4550-0B61-9F4E-901B-ECD58072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694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Height, reach, release,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F4550-0B61-9F4E-901B-ECD580724B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0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dirty="0" err="1" smtClean="0"/>
              <a:t>labels</a:t>
            </a:r>
            <a:r>
              <a:rPr lang="cs-CZ" sz="1200" dirty="0" smtClean="0"/>
              <a:t>: [0, 0, 0, 0, 0, 0, 0, 0, 0, 0, 0, 0, 0, 0,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0, 0, 0, 0, 0, 0, 0, 0, 0, 0, 0, 0, 0, 0, 0, 0, 0, 0, 0, 0, 0, 0, 0, 0, 0, 0, 0, 0, 0, 0, 0, 0, 0, 1, 1, 1, 1, 1, 1, 1, 1, 1, 1, 1, 1, 1, 1, 1, 1, 1, 1, 1, 1, 1, 1, 1, 1, 1, 1, 1, 1, 1, 1, 1, 1, 1, 1, 1, 1, 1, 1, 1, 1, 1, 1, 1, 1, 1, 1, 1, 1, 1, 1, 1, 1, 1, 1, 1, 1, 1, 1, 1, 1, 0, 0, 0, 0, 0, 0, 0, 0, 0, 0, 0, 0, 0, 0, 0, 0, 0, 0, 0, 0, 0, 0, 0, 0, 0, 0, 0, 0, 0, 0, 0, 0, 0, 0, 0, 0, 0, 0, 0, 1, 1, 1, 1, 1, 1, 1, 1, 1, 1, 1, 1, 1, 1, 1, 1, 1, 1, 1, 1, 1, 1, 1, 1, 1, 1, 1, 1, 1, 1, 1, 1, 1, 1, 1, 1, 1, 1, 1, 1, 1, 1, 1, 1, 1, 1, 1, 1, 1, 1, 1, 1, 1, 1, 1, 1, 0, 0, 0, 0, 0, 0, 0, 0, 0, 0, 0, 0, 0, 0, 0, 0, 0, 0, 0, 0, 0, 0, 0, 0, 0, 0, 0, 0, 0, 0, 0, 0, 0, 0, 0, 0, 0, 0, 0, 0, 0, 0, 0, 0, 1, 1, 1, 1, 1, 1, 1, 1, 1, 1, 1, 1, 1, 1, 1, 1, 1, 1, 1, 1, 1, 1, 1, 1, 1, 1, 1, 1, 1, 1, 1, 1, 1, 1, 1, 1, 1, 1, 1, 1, 1, 1, 1, 1, 1, 1, 1, 1, 1, 0, 0, 0, 0, 0, 0, 0, 0, 0, 0, 0, 0, 0, 0, 0, 0, 0, 0, 0, 0, 0, 0, 0, 0, 0, 0, 0, 0, 0, 0, 0, 0, 0, 0, 0, 0, 0, 0, 0, 0, 0, 0, 0, 0, 0, 0, 0, 0, 0, 0, 0, 0, 0, 0, 0, 0, 0, 0, 0, 0, 0, 0, 0, 0, 0, 0, 0, 1, 1, 1, 1, 1, 1, 1, 1, 1, 1, 1, 1, 1, 1, 1, 1, 1, 1, 1, 1, 1, 1, 1, 1, 1, 1, 1, 1, 1, 1, 1, 1, 1, 1, 1, 1, 1, 1, 1, 1, 1, 1, 1, 1, 1, 1, 1, 1, 1, 1, 1, 1, 1, 1, 1, 1, 0, 0, 0, 0, 0, 0, 0, 0, 0, 0, 0, 0, 0, 0, 0, 0, 0, 0, 0, 0, 0, 0, 0, 0, 0, 0, 0, 0, 0, 0, 0, 0, 0, 0, 0, 0, 0, 0, 0, 0, 1, 1, 1, 1, 1, 1, 1, 1, 1, 1, 1, 1, 1, 1, 1, 1, 1, 1, 1, 1, 1, 1, 1, 1, 1, 1, 1, 1, 1, 1, 1, 1, 1, 1, 1, 1, 1, 1, 1, 1, 1, 1, 1, 1, 1, 1, 1, 1, 0, 0]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F4550-0B61-9F4E-901B-ECD580724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56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200" dirty="0" err="1" smtClean="0"/>
              <a:t>labels</a:t>
            </a:r>
            <a:r>
              <a:rPr lang="fi-FI" sz="1200" dirty="0" smtClean="0"/>
              <a:t>: [0, 0, 0, 0, 0, 0, 0, 0, 0, 0, 1, 2, 2, 2, 2, 2, 2, 2, 2, 2, 2, 2, 2, 2, 2, 2, 2, 2, 2, 2, 2, 2, 2, 2, 2, 2, 2, 2, 2, 2, 2, 2, 2, 2, 2, 2, 2, 2, 2, 2, 2, 2, 2, 2, 2, 2, 2, 2, 2, 2, 2, 2, 2, 2, 2, 2, 2, 2, 2, 2, 3, 3, 3, 3, 3, 3, 3, 3, 3, 3, 3, 3, 3, 3, 3, 3, 3, 3, 3, 3, 3, 3, 3, 3, 3, 3, 3, 3, 3, 3, 3, 3, 3, 3, 3, 3, 3, 3, 3, 3, 3, 3, 3, 3, 3, 3, 2, 1, 1, 1, 1, 1, 1, 1, 1, 1, 1, 2, 3, 3, 3, 3, 3, 3, 3, 3, 3, 3, 3, 3, 3, 3, 3, 3, 3, 3, 3, 3, 2, 1, 1, 1, 1, 1, 1, 1, 0, 0, 0, 0, 0, 0, 0, 0, 0, 0, 0, 0, 0, 0, 0, 0, 0, 0, 0, 0, 0, 0, 0, 0, 0, 0, 1, 2, 2, 2, 2, 2, 2, 2, 2, 1, 1, 1, 1, 1, 1, 1, 1, 1, 1, 1, 1, 1, 1, 1, 1, 1, 1, 1, 1, 1, 1, 1, 2, 3, 3, 3, 3, 3, 3, 3, 3, 3, 3, 3, 3, 3, 3, 3, 3, 3, 3, 3, 3, 3, 3, 3, 3, 3, 3, 3, 2, 1, 1, 1, 1, 1, 1, 1, 2, 2, 1, 0, 0, 0, 0, 0, 0, 0, 0, 0, 0, 0, 0, 0, 0, 0, 0, 0, 0, 0, 0, 0, 0, 0, 0, 0, 0, 0, 0, 0, 0, 1, 2, 2, 2, 2, 2, 2, 1, 1, 1, 1, 1, 1, 1, 1, 1, 1, 1, 1, 1, 1, 1, 1, 1, 1, 1, 1, 1, 1, 1, 1, 2, 3, 3, 3, 3, 3, 3, 3, 3, 3, 3, 3, 3, 3, 3, 3, 3, 3, 3, 3, 3, 3, 3, 3, 3, 3, 2, 2, 1, 2, 2, 2, 1, 0, 0, 0, 0, 0, 0, 0, 0, 0, 0, 0, 0, 0, 0, 0, 0, 0, 0, 0, 0, 0, 0, 0, 0, 0, 0, 0, 0, 0, 0, 0, 0, 0, 0, 0, 0, 0, 1, 2, 2, 2, 2, 1, 1, 1, 1, 1, 1, 1, 1, 1, 1, 1, 1, 1, 1, 1, 1, 2, 3, 3, 3, 3, 3, 3, 3, 3, 3, 3, 3, 3, 3, 3, 3, 3, 3, 3, 3, 3, 3, 3, 3, 3, 2, 1, 1, 1, 1, 1, 2, 2, 2, 2, 1, 0, 0, 0, 0, 0, 0, 0, 0, 0, 0, 0, 0, 0, 0, 0, 0, 0, 0, 0, 0, 0, 0, 0, 0, 0, 0, 0, 0, 0, 0, 0, 0, 0, 0, 0, 0, 0, 0, 0, 0, 0, 0, 0, 0, 0, 0, 0, 0, 0, 0, 0, 0, 0, 0, 0, 0, 0, 1, 2, 2, 2, 2, 2, 2, 2, 2, 2, 2, 2, 2, 2, 2, 2, 1, 1, 1, 1, 1, 1, 1, 1, 1, 1, 1, 1, 1, 1, 1, 1, 1, 1, 1, 1, 1, 2, 2, 2, 2, 3, 3, 3, 3, 3, 3, 3, 3, 2, 1, 1, 1, 2, 3, 2, 1, 1, 1, 1, 1, 1, 1, 1, 2, 1, 0, 0, 0, 0, 0, 0, 0, 0, 0, 0, 0, 0, 0, 0, 0, 0, 0, 0, 0, 0, 0, 0, 0, 0, 0, 0, 0, 0, 0, 0, 0, 0, 1, 2, 2, 2, 2, 1, 1, 1, 1, 1, 1, 1, 1, 1, 1, 1, 1, 1, 1, 1, 2, 3, 3, 3, 3, 3, 3, 3, 3, 3, 3, 3, 3, 3, 3, 3, 3, 3, 3, 3, 3, 2, 1, 1, 2, 2, 1, 1, 1, 1, 1, 1, 0, 0]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F4550-0B61-9F4E-901B-ECD580724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F4550-0B61-9F4E-901B-ECD580724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33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F4550-0B61-9F4E-901B-ECD580724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4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AD93D-13F5-1547-8AB9-E36A1A5A8AC5}" type="datetime1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PP_cover1a_redonly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PP_cover1a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ABAA7-8792-3249-95E1-68306673F8EB}" type="datetime1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4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98D8-2452-384D-B8B1-90E6D75151B9}" type="datetime1">
              <a:rPr lang="en-US" smtClean="0"/>
              <a:t>4/29/16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96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67133"/>
            <a:ext cx="7141589" cy="628777"/>
          </a:xfrm>
        </p:spPr>
        <p:txBody>
          <a:bodyPr anchor="t" anchorCtr="0">
            <a:noAutofit/>
          </a:bodyPr>
          <a:lstStyle>
            <a:lvl1pPr algn="l">
              <a:defRPr sz="2800" b="0" i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6861" y="1380846"/>
            <a:ext cx="3994816" cy="4745316"/>
          </a:xfrm>
        </p:spPr>
        <p:txBody>
          <a:bodyPr/>
          <a:lstStyle>
            <a:lvl1pPr marL="182880" indent="-192024">
              <a:spcBef>
                <a:spcPts val="800"/>
              </a:spcBef>
              <a:defRPr sz="2400" baseline="0"/>
            </a:lvl1pPr>
            <a:lvl2pPr marL="457200" indent="-201168">
              <a:spcBef>
                <a:spcPts val="600"/>
              </a:spcBef>
              <a:defRPr sz="2200"/>
            </a:lvl2pPr>
            <a:lvl3pPr marL="640080" indent="-182880">
              <a:spcBef>
                <a:spcPts val="600"/>
              </a:spcBef>
              <a:defRPr sz="2000"/>
            </a:lvl3pPr>
            <a:lvl4pPr marL="914400" indent="-182880">
              <a:spcBef>
                <a:spcPts val="500"/>
              </a:spcBef>
              <a:defRPr sz="1800" baseline="0"/>
            </a:lvl4pPr>
            <a:lvl5pPr marL="1097280" indent="-164592">
              <a:defRPr sz="1800" baseline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1380846"/>
            <a:ext cx="2838531" cy="4745317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F9AA-5288-E245-A061-C8C655E66BB5}" type="datetime1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55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2200" b="0" i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4070"/>
            <a:ext cx="5486400" cy="6981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CDF-4423-C34E-B6B9-5F907660D86A}" type="datetime1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99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8408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43892"/>
            <a:ext cx="7086600" cy="249490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F7598-CB3A-844D-B240-19CDAEF6B021}" type="datetime1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UNIVERSITY OF WISCONSIN–MADISON</a:t>
            </a:r>
            <a:endParaRPr lang="en-US" dirty="0"/>
          </a:p>
        </p:txBody>
      </p:sp>
      <p:pic>
        <p:nvPicPr>
          <p:cNvPr id="8" name="Picture 7" descr="PP_side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66" y="0"/>
            <a:ext cx="861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6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86310" y="0"/>
            <a:ext cx="8356046" cy="6858000"/>
          </a:xfrm>
          <a:prstGeom prst="rect">
            <a:avLst/>
          </a:prstGeom>
          <a:gradFill flip="none" rotWithShape="1">
            <a:gsLst>
              <a:gs pos="63000">
                <a:srgbClr val="C3020B"/>
              </a:gs>
              <a:gs pos="92000">
                <a:srgbClr val="9F0000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8408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43892"/>
            <a:ext cx="7086600" cy="249490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PP_side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66" y="0"/>
            <a:ext cx="861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7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Calibri"/>
              </a:defRPr>
            </a:lvl1pPr>
            <a:lvl2pPr>
              <a:defRPr>
                <a:latin typeface="Calibri"/>
              </a:defRPr>
            </a:lvl2pPr>
            <a:lvl3pPr>
              <a:defRPr>
                <a:latin typeface="Calibri"/>
              </a:defRPr>
            </a:lvl3pPr>
            <a:lvl4pPr>
              <a:defRPr>
                <a:latin typeface="Calibri"/>
              </a:defRPr>
            </a:lvl4pPr>
            <a:lvl5pPr>
              <a:defRPr>
                <a:latin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02793" y="6509705"/>
            <a:ext cx="7086660" cy="3482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C3020B"/>
                </a:solidFill>
                <a:effectLst/>
                <a:latin typeface="Times New Roman"/>
                <a:ea typeface="+mj-ea"/>
                <a:cs typeface="Georgia"/>
              </a:defRPr>
            </a:lvl1pPr>
          </a:lstStyle>
          <a:p>
            <a:pPr algn="r"/>
            <a:r>
              <a:rPr lang="en-US" sz="1050" cap="all" spc="70" smtClean="0">
                <a:solidFill>
                  <a:srgbClr val="BEA06D"/>
                </a:solidFill>
              </a:rPr>
              <a:t>University of Wisconsin-Madison </a:t>
            </a:r>
            <a:endParaRPr lang="en-US" sz="1050" cap="all" spc="70" dirty="0">
              <a:solidFill>
                <a:srgbClr val="BEA0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02793" y="6509705"/>
            <a:ext cx="7086660" cy="3482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C3020B"/>
                </a:solidFill>
                <a:effectLst/>
                <a:latin typeface="Times New Roman"/>
                <a:ea typeface="+mj-ea"/>
                <a:cs typeface="Georgia"/>
              </a:defRPr>
            </a:lvl1pPr>
          </a:lstStyle>
          <a:p>
            <a:pPr algn="r"/>
            <a:r>
              <a:rPr lang="en-US" sz="1050" cap="all" spc="70" smtClean="0">
                <a:solidFill>
                  <a:srgbClr val="BEA06D"/>
                </a:solidFill>
              </a:rPr>
              <a:t>University of Wisconsin-Madison </a:t>
            </a:r>
            <a:endParaRPr lang="en-US" sz="1050" cap="all" spc="70" dirty="0">
              <a:solidFill>
                <a:srgbClr val="BEA0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42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/>
              </a:defRPr>
            </a:lvl1pPr>
            <a:lvl2pPr>
              <a:defRPr>
                <a:latin typeface="Calibri"/>
              </a:defRPr>
            </a:lvl2pPr>
            <a:lvl3pPr>
              <a:defRPr>
                <a:latin typeface="Calibri"/>
              </a:defRPr>
            </a:lvl3pPr>
            <a:lvl4pPr>
              <a:defRPr>
                <a:latin typeface="Calibri"/>
              </a:defRPr>
            </a:lvl4pPr>
            <a:lvl5pPr>
              <a:defRPr>
                <a:latin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8880B-AA47-5D42-ABDC-9241961D08C6}" type="datetime1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64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792" y="2249328"/>
            <a:ext cx="7422468" cy="1362075"/>
          </a:xfrm>
        </p:spPr>
        <p:txBody>
          <a:bodyPr anchor="t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92" y="1713730"/>
            <a:ext cx="7422468" cy="517818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BE44D-17DC-6740-9B20-E06BD0C3A845}" type="datetime1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76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2792" y="1600200"/>
            <a:ext cx="3415322" cy="4525963"/>
          </a:xfrm>
        </p:spPr>
        <p:txBody>
          <a:bodyPr/>
          <a:lstStyle>
            <a:lvl1pPr marL="182880" indent="-182880">
              <a:spcBef>
                <a:spcPts val="800"/>
              </a:spcBef>
              <a:defRPr sz="2200" kern="1400" spc="20"/>
            </a:lvl1pPr>
            <a:lvl2pPr marL="548640" indent="-182880">
              <a:spcBef>
                <a:spcPts val="700"/>
              </a:spcBef>
              <a:defRPr sz="2000"/>
            </a:lvl2pPr>
            <a:lvl3pPr marL="822960" indent="-164592">
              <a:spcBef>
                <a:spcPts val="500"/>
              </a:spcBef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38686" y="1600200"/>
            <a:ext cx="3402992" cy="4525963"/>
          </a:xfrm>
        </p:spPr>
        <p:txBody>
          <a:bodyPr/>
          <a:lstStyle>
            <a:lvl1pPr marL="182880" indent="-182880">
              <a:spcBef>
                <a:spcPts val="800"/>
              </a:spcBef>
              <a:defRPr sz="2200"/>
            </a:lvl1pPr>
            <a:lvl2pPr marL="548640" indent="-182880">
              <a:spcBef>
                <a:spcPts val="700"/>
              </a:spcBef>
              <a:defRPr sz="2000"/>
            </a:lvl2pPr>
            <a:lvl3pPr marL="822960" indent="-164592">
              <a:spcBef>
                <a:spcPts val="500"/>
              </a:spcBef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2C0D-BD5A-AD44-AA74-521B5A282F79}" type="datetime1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16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92" y="1535113"/>
            <a:ext cx="3439981" cy="5238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 b="1" baseline="0">
                <a:solidFill>
                  <a:srgbClr val="B6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2792" y="2174875"/>
            <a:ext cx="3439981" cy="3951288"/>
          </a:xfrm>
        </p:spPr>
        <p:txBody>
          <a:bodyPr/>
          <a:lstStyle>
            <a:lvl1pPr marL="182880" indent="-182880">
              <a:spcBef>
                <a:spcPts val="800"/>
              </a:spcBef>
              <a:defRPr sz="2000" baseline="0"/>
            </a:lvl1pPr>
            <a:lvl2pPr marL="457200" indent="-182880">
              <a:spcBef>
                <a:spcPts val="600"/>
              </a:spcBef>
              <a:defRPr sz="1800" baseline="0"/>
            </a:lvl2pPr>
            <a:lvl3pPr marL="640080" indent="-182880">
              <a:spcBef>
                <a:spcPts val="600"/>
              </a:spcBef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1697" y="1535113"/>
            <a:ext cx="3439980" cy="5238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 b="1" baseline="0">
                <a:solidFill>
                  <a:srgbClr val="B6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1697" y="2174875"/>
            <a:ext cx="3439980" cy="3951288"/>
          </a:xfrm>
        </p:spPr>
        <p:txBody>
          <a:bodyPr/>
          <a:lstStyle>
            <a:lvl1pPr marL="182880" indent="-182880">
              <a:defRPr sz="2000" baseline="0"/>
            </a:lvl1pPr>
            <a:lvl2pPr marL="548640" indent="-182880">
              <a:spcBef>
                <a:spcPts val="600"/>
              </a:spcBef>
              <a:defRPr sz="1800" baseline="0"/>
            </a:lvl2pPr>
            <a:lvl3pPr marL="640080" indent="-182880">
              <a:spcBef>
                <a:spcPts val="600"/>
              </a:spcBef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EB51-1B61-3A43-A508-D0F8C216A386}" type="datetime1">
              <a:rPr lang="en-US" smtClean="0"/>
              <a:t>4/29/16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95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1D3B6">
                <a:alpha val="80000"/>
              </a:srgbClr>
            </a:gs>
            <a:gs pos="32000">
              <a:srgbClr val="F1EEE4"/>
            </a:gs>
          </a:gsLst>
          <a:lin ang="28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_side1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66" y="0"/>
            <a:ext cx="861934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2792" y="543307"/>
            <a:ext cx="7138885" cy="8596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91" y="1491808"/>
            <a:ext cx="7138886" cy="44370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1934" y="6393337"/>
            <a:ext cx="23688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F3DC7A6-F700-1B45-B3D9-3BD4EDB9E8C9}" type="datetime1">
              <a:rPr lang="en-US" smtClean="0"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1870" y="6393337"/>
            <a:ext cx="4854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UNIVERSITY OF WISCONSIN–MADISON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199" y="6393337"/>
            <a:ext cx="2326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72B097D-D2BB-5B47-8B21-CD5063D60C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5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50" r:id="rId4"/>
    <p:sldLayoutId id="2147483661" r:id="rId5"/>
    <p:sldLayoutId id="2147483659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C3020B"/>
          </a:solidFill>
          <a:effectLst/>
          <a:latin typeface="Times New Roman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3020B"/>
        </a:buClr>
        <a:buFont typeface="Arial"/>
        <a:buChar char="•"/>
        <a:defRPr sz="3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3020B"/>
        </a:buClr>
        <a:buFont typeface="Arial"/>
        <a:buChar char="•"/>
        <a:defRPr sz="26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3020B"/>
        </a:buClr>
        <a:buSzPct val="100000"/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554480" indent="-219456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100000"/>
        <a:buFont typeface="Arial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1828800" indent="-182880" algn="l" defTabSz="4572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100000"/>
        <a:buFont typeface="Arial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8.png"/><Relationship Id="rId6" Type="http://schemas.openxmlformats.org/officeDocument/2006/relationships/image" Target="../media/image1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9.png"/><Relationship Id="rId6" Type="http://schemas.openxmlformats.org/officeDocument/2006/relationships/image" Target="../media/image16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6.png"/><Relationship Id="rId6" Type="http://schemas.openxmlformats.org/officeDocument/2006/relationships/image" Target="../media/image40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516906" cy="8408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Automation of Adaptive Human-Robot Handovers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Joshua </a:t>
            </a:r>
            <a:r>
              <a:rPr lang="en-US" dirty="0" err="1" smtClean="0"/>
              <a:t>Vahala</a:t>
            </a:r>
            <a:endParaRPr lang="en-US" dirty="0"/>
          </a:p>
          <a:p>
            <a:endParaRPr lang="en-US" dirty="0" smtClean="0"/>
          </a:p>
          <a:p>
            <a:r>
              <a:rPr lang="en-US" sz="2000" dirty="0" smtClean="0"/>
              <a:t>With Bilge </a:t>
            </a:r>
            <a:r>
              <a:rPr lang="en-US" sz="2000" dirty="0" err="1" smtClean="0"/>
              <a:t>Mutlu</a:t>
            </a:r>
            <a:r>
              <a:rPr lang="en-US" sz="2000" dirty="0" smtClean="0"/>
              <a:t> and Rob Nowak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664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Action </a:t>
            </a:r>
            <a:r>
              <a:rPr lang="en-US"/>
              <a:t>Process </a:t>
            </a:r>
            <a:r>
              <a:rPr lang="en-US" smtClean="0"/>
              <a:t>(4/5)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04" y="1282534"/>
            <a:ext cx="7220248" cy="50607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1271" y="2131760"/>
            <a:ext cx="1163783" cy="261610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This is my part</a:t>
            </a:r>
            <a:r>
              <a:rPr lang="is-IS" sz="1100" dirty="0" smtClean="0">
                <a:solidFill>
                  <a:schemeClr val="bg1"/>
                </a:solidFill>
              </a:rPr>
              <a:t>…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9977" y="2131760"/>
            <a:ext cx="1569524" cy="261610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s-IS" sz="1100" smtClean="0">
                <a:solidFill>
                  <a:schemeClr val="bg1"/>
                </a:solidFill>
              </a:rPr>
              <a:t>…we do this together...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90015" y="2131760"/>
            <a:ext cx="1163783" cy="261610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s-IS" sz="1100" smtClean="0">
                <a:solidFill>
                  <a:schemeClr val="bg1"/>
                </a:solidFill>
              </a:rPr>
              <a:t>…this is my part.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4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Action Process </a:t>
            </a:r>
            <a:r>
              <a:rPr lang="en-US" dirty="0" smtClean="0"/>
              <a:t>(5/5)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1402935"/>
            <a:ext cx="7086600" cy="47535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2793" y="2446316"/>
            <a:ext cx="1126008" cy="261610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s-IS" sz="1100" smtClean="0">
                <a:solidFill>
                  <a:schemeClr val="bg1"/>
                </a:solidFill>
              </a:rPr>
              <a:t>I am retrieving...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7110" y="2978727"/>
            <a:ext cx="1126008" cy="261610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s-IS" sz="1100" dirty="0" smtClean="0">
                <a:solidFill>
                  <a:schemeClr val="bg1"/>
                </a:solidFill>
              </a:rPr>
              <a:t>He is placing...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14588" y="2598716"/>
            <a:ext cx="1234864" cy="261610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s-IS" sz="1100" smtClean="0">
                <a:solidFill>
                  <a:schemeClr val="bg1"/>
                </a:solidFill>
              </a:rPr>
              <a:t>She is retrieving...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49446" y="2467911"/>
            <a:ext cx="1126008" cy="261610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s-IS" sz="1100" dirty="0" smtClean="0">
                <a:solidFill>
                  <a:schemeClr val="bg1"/>
                </a:solidFill>
              </a:rPr>
              <a:t>I am placing...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41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</a:t>
            </a:r>
            <a:r>
              <a:rPr lang="en-US" dirty="0" smtClean="0"/>
              <a:t>–</a:t>
            </a:r>
            <a:br>
              <a:rPr lang="en-US" dirty="0" smtClean="0"/>
            </a:br>
            <a:r>
              <a:rPr lang="en-US" sz="2500" dirty="0" smtClean="0"/>
              <a:t>Low Task Load </a:t>
            </a:r>
            <a:endParaRPr lang="en-US" dirty="0"/>
          </a:p>
        </p:txBody>
      </p:sp>
      <p:pic>
        <p:nvPicPr>
          <p:cNvPr id="12" name="p4-1-cropp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0434" y="1640894"/>
            <a:ext cx="5943599" cy="43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0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</a:t>
            </a:r>
            <a:r>
              <a:rPr lang="en-US" dirty="0" smtClean="0"/>
              <a:t>–</a:t>
            </a:r>
            <a:br>
              <a:rPr lang="en-US" dirty="0" smtClean="0"/>
            </a:br>
            <a:r>
              <a:rPr lang="en-US" sz="2500" dirty="0" smtClean="0"/>
              <a:t>High Task Load </a:t>
            </a:r>
            <a:endParaRPr lang="en-US" dirty="0"/>
          </a:p>
        </p:txBody>
      </p:sp>
      <p:pic>
        <p:nvPicPr>
          <p:cNvPr id="10" name="p5-3-cropp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2891" y="1622622"/>
            <a:ext cx="5945578" cy="43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</a:t>
            </a:r>
            <a:r>
              <a:rPr lang="en-US" dirty="0" smtClean="0"/>
              <a:t>– </a:t>
            </a:r>
            <a:br>
              <a:rPr lang="en-US" dirty="0" smtClean="0"/>
            </a:br>
            <a:r>
              <a:rPr lang="en-US" sz="2500" dirty="0" smtClean="0"/>
              <a:t>Giver States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395728"/>
            <a:ext cx="6995160" cy="36575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85652" y="2026396"/>
            <a:ext cx="6053207" cy="4396263"/>
            <a:chOff x="985652" y="2026396"/>
            <a:chExt cx="6053207" cy="4396263"/>
          </a:xfrm>
        </p:grpSpPr>
        <p:sp>
          <p:nvSpPr>
            <p:cNvPr id="6" name="TextBox 5"/>
            <p:cNvSpPr txBox="1"/>
            <p:nvPr/>
          </p:nvSpPr>
          <p:spPr>
            <a:xfrm>
              <a:off x="985652" y="2026396"/>
              <a:ext cx="979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1. Reach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56694" y="2026396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  <a:r>
                <a:rPr lang="en-US" dirty="0" smtClean="0">
                  <a:solidFill>
                    <a:srgbClr val="C00000"/>
                  </a:solidFill>
                </a:rPr>
                <a:t>. Retrieve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10234" y="2026396"/>
              <a:ext cx="828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  <a:r>
                <a:rPr lang="en-US" smtClean="0">
                  <a:solidFill>
                    <a:srgbClr val="C00000"/>
                  </a:solidFill>
                </a:rPr>
                <a:t>. </a:t>
              </a:r>
              <a:r>
                <a:rPr lang="en-US" dirty="0" smtClean="0">
                  <a:solidFill>
                    <a:srgbClr val="C00000"/>
                  </a:solidFill>
                </a:rPr>
                <a:t>Give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652" y="6053327"/>
              <a:ext cx="1329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  <a:r>
                <a:rPr lang="en-US" dirty="0" smtClean="0">
                  <a:solidFill>
                    <a:srgbClr val="C00000"/>
                  </a:solidFill>
                </a:rPr>
                <a:t>. Handover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56694" y="6053327"/>
              <a:ext cx="1085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5. Retract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10234" y="605332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6. Idle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4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</a:t>
            </a:r>
            <a:r>
              <a:rPr lang="en-US" dirty="0" smtClean="0"/>
              <a:t>– </a:t>
            </a:r>
            <a:br>
              <a:rPr lang="en-US" dirty="0" smtClean="0"/>
            </a:br>
            <a:r>
              <a:rPr lang="en-US" sz="2500" dirty="0" smtClean="0"/>
              <a:t>Receiver States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0026" y="1615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394535"/>
            <a:ext cx="7128826" cy="3657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85652" y="2026396"/>
            <a:ext cx="6414331" cy="4396263"/>
            <a:chOff x="985652" y="2026396"/>
            <a:chExt cx="6414331" cy="4396263"/>
          </a:xfrm>
        </p:grpSpPr>
        <p:sp>
          <p:nvSpPr>
            <p:cNvPr id="17" name="TextBox 16"/>
            <p:cNvSpPr txBox="1"/>
            <p:nvPr/>
          </p:nvSpPr>
          <p:spPr>
            <a:xfrm>
              <a:off x="985652" y="2026396"/>
              <a:ext cx="829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1. Take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56694" y="2026396"/>
              <a:ext cx="1329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  <a:r>
                <a:rPr lang="en-US" dirty="0" smtClean="0">
                  <a:solidFill>
                    <a:srgbClr val="C00000"/>
                  </a:solidFill>
                </a:rPr>
                <a:t>. Handover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0234" y="2026396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  <a:r>
                <a:rPr lang="en-US" dirty="0" smtClean="0">
                  <a:solidFill>
                    <a:srgbClr val="C00000"/>
                  </a:solidFill>
                </a:rPr>
                <a:t>. Retrieve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5652" y="6053327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  <a:r>
                <a:rPr lang="en-US" dirty="0" smtClean="0">
                  <a:solidFill>
                    <a:srgbClr val="C00000"/>
                  </a:solidFill>
                </a:rPr>
                <a:t>. Place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56694" y="6053327"/>
              <a:ext cx="1085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5. Retract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0234" y="605332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6. Idle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99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8313" y="1698171"/>
            <a:ext cx="7886907" cy="4619502"/>
          </a:xfrm>
          <a:prstGeom prst="round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78000">
                <a:srgbClr val="E1D3B6">
                  <a:alpha val="20000"/>
                </a:srgbClr>
              </a:gs>
              <a:gs pos="97000">
                <a:srgbClr val="E1D7AC">
                  <a:alpha val="0"/>
                </a:srgbClr>
              </a:gs>
              <a:gs pos="91000">
                <a:srgbClr val="E1D7AC">
                  <a:alpha val="3000"/>
                </a:srgbClr>
              </a:gs>
              <a:gs pos="49000">
                <a:srgbClr val="B51709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</a:t>
            </a:r>
            <a:r>
              <a:rPr lang="en-US" dirty="0" smtClean="0"/>
              <a:t>– </a:t>
            </a:r>
            <a:br>
              <a:rPr lang="en-US" dirty="0" smtClean="0"/>
            </a:br>
            <a:r>
              <a:rPr lang="en-US" sz="2500" dirty="0" smtClean="0"/>
              <a:t>Find Trends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0026" y="1615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1938" y="2310624"/>
            <a:ext cx="119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Waiting</a:t>
            </a:r>
            <a:r>
              <a:rPr lang="en-US" b="1" i="1" dirty="0" smtClean="0"/>
              <a:t> </a:t>
            </a:r>
            <a:r>
              <a:rPr lang="en-US" dirty="0" smtClean="0"/>
              <a:t>in idle state</a:t>
            </a:r>
            <a:r>
              <a:rPr lang="is-IS" dirty="0" smtClean="0"/>
              <a:t>…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643250" y="2310623"/>
            <a:ext cx="1531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Slowing down </a:t>
            </a:r>
            <a:r>
              <a:rPr lang="en-US" dirty="0" smtClean="0"/>
              <a:t>motions</a:t>
            </a:r>
            <a:r>
              <a:rPr lang="is-IS" dirty="0" smtClean="0"/>
              <a:t>…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24" y="3299689"/>
            <a:ext cx="7635834" cy="27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933" y="2905600"/>
            <a:ext cx="4161454" cy="165287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723906" y="4453247"/>
            <a:ext cx="1318162" cy="1021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196936" y="4453247"/>
            <a:ext cx="694705" cy="1067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702791" y="1491809"/>
            <a:ext cx="7138886" cy="476079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Giver may try </a:t>
            </a:r>
            <a:r>
              <a:rPr lang="en-US" b="1" dirty="0" smtClean="0"/>
              <a:t>waiting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b="1" dirty="0" smtClean="0"/>
              <a:t>slowing down </a:t>
            </a:r>
            <a:r>
              <a:rPr lang="en-US" dirty="0" smtClean="0"/>
              <a:t>methods while partner is busy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4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88313" y="1698171"/>
            <a:ext cx="7886907" cy="4619502"/>
          </a:xfrm>
          <a:prstGeom prst="round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78000">
                <a:srgbClr val="E1D3B6">
                  <a:alpha val="20000"/>
                </a:srgbClr>
              </a:gs>
              <a:gs pos="97000">
                <a:srgbClr val="E1D7AC">
                  <a:alpha val="0"/>
                </a:srgbClr>
              </a:gs>
              <a:gs pos="91000">
                <a:srgbClr val="E1D7AC">
                  <a:alpha val="3000"/>
                </a:srgbClr>
              </a:gs>
              <a:gs pos="49000">
                <a:srgbClr val="B51709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</a:t>
            </a:r>
            <a:r>
              <a:rPr lang="en-US" dirty="0" smtClean="0"/>
              <a:t>– </a:t>
            </a:r>
            <a:br>
              <a:rPr lang="en-US" dirty="0" smtClean="0"/>
            </a:br>
            <a:r>
              <a:rPr lang="en-US" sz="2500" dirty="0" smtClean="0"/>
              <a:t>Find Trends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0026" y="1615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702791" y="1491808"/>
            <a:ext cx="7138886" cy="4837739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When are </a:t>
            </a:r>
            <a:r>
              <a:rPr lang="en-US" b="1" dirty="0" smtClean="0"/>
              <a:t>waiting </a:t>
            </a:r>
            <a:r>
              <a:rPr lang="en-US" dirty="0" smtClean="0"/>
              <a:t>or </a:t>
            </a:r>
            <a:r>
              <a:rPr lang="en-US" b="1" dirty="0" smtClean="0"/>
              <a:t>slowing down</a:t>
            </a:r>
            <a:r>
              <a:rPr lang="en-US" dirty="0" smtClean="0"/>
              <a:t> used?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						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		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8" y="4203247"/>
            <a:ext cx="7806136" cy="1943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37" y="4239491"/>
            <a:ext cx="5603945" cy="12782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2391" y="3730734"/>
            <a:ext cx="289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During these </a:t>
            </a:r>
            <a:r>
              <a:rPr lang="en-US" b="1" dirty="0" smtClean="0">
                <a:solidFill>
                  <a:schemeClr val="bg1"/>
                </a:solidFill>
              </a:rPr>
              <a:t>Receiver</a:t>
            </a:r>
            <a:r>
              <a:rPr lang="en-US" dirty="0" smtClean="0">
                <a:solidFill>
                  <a:schemeClr val="bg1"/>
                </a:solidFill>
              </a:rPr>
              <a:t> states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21166" y="3730734"/>
            <a:ext cx="253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During these </a:t>
            </a:r>
            <a:r>
              <a:rPr lang="en-US" b="1" dirty="0" smtClean="0">
                <a:solidFill>
                  <a:schemeClr val="bg1"/>
                </a:solidFill>
              </a:rPr>
              <a:t>Giver</a:t>
            </a:r>
            <a:r>
              <a:rPr lang="en-US" dirty="0" smtClean="0">
                <a:solidFill>
                  <a:schemeClr val="bg1"/>
                </a:solidFill>
              </a:rPr>
              <a:t> states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– </a:t>
            </a:r>
            <a:br>
              <a:rPr lang="en-US" dirty="0" smtClean="0"/>
            </a:br>
            <a:r>
              <a:rPr lang="en-US" sz="2600" dirty="0" smtClean="0"/>
              <a:t>Setup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950026" y="1615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702791" y="1491808"/>
            <a:ext cx="7138886" cy="4837739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Three</a:t>
            </a:r>
            <a:r>
              <a:rPr lang="en-US" dirty="0" smtClean="0"/>
              <a:t> handover strategies: </a:t>
            </a:r>
            <a:r>
              <a:rPr lang="en-US" b="1" i="1" dirty="0" smtClean="0"/>
              <a:t>proactive, reactive, adaptive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Two</a:t>
            </a:r>
            <a:r>
              <a:rPr lang="en-US" dirty="0" smtClean="0"/>
              <a:t> tasks loads: </a:t>
            </a:r>
            <a:r>
              <a:rPr lang="en-US" b="1" i="1" dirty="0" smtClean="0"/>
              <a:t>low, 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61348" y="6757253"/>
            <a:ext cx="253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During these </a:t>
            </a:r>
            <a:r>
              <a:rPr lang="en-US" b="1" dirty="0" smtClean="0">
                <a:solidFill>
                  <a:schemeClr val="bg1"/>
                </a:solidFill>
              </a:rPr>
              <a:t>Giver</a:t>
            </a:r>
            <a:r>
              <a:rPr lang="en-US" dirty="0" smtClean="0">
                <a:solidFill>
                  <a:schemeClr val="bg1"/>
                </a:solidFill>
              </a:rPr>
              <a:t> states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26" y="2219697"/>
            <a:ext cx="6283703" cy="41914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5522" y="3541345"/>
            <a:ext cx="12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Robot </a:t>
            </a:r>
            <a:r>
              <a:rPr lang="en-US" b="1" i="1" smtClean="0">
                <a:solidFill>
                  <a:schemeClr val="bg1"/>
                </a:solidFill>
              </a:rPr>
              <a:t>giver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0497" y="2962326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Human </a:t>
            </a:r>
            <a:r>
              <a:rPr lang="en-US" b="1" i="1" smtClean="0">
                <a:solidFill>
                  <a:schemeClr val="bg1"/>
                </a:solidFill>
              </a:rPr>
              <a:t>receiver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98709" y="5109833"/>
            <a:ext cx="212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Recognition Camera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(Kinect)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55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Coordination Strategies</a:t>
            </a:r>
            <a:endParaRPr lang="en-US" dirty="0"/>
          </a:p>
        </p:txBody>
      </p:sp>
      <p:pic>
        <p:nvPicPr>
          <p:cNvPr id="4" name="coordination-stra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971" y="1391061"/>
            <a:ext cx="7528956" cy="4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1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Motivation and Prior Work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Current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Next Steps and Potential Roadblocks</a:t>
            </a:r>
          </a:p>
          <a:p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845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8313" y="1698171"/>
            <a:ext cx="7886907" cy="4619502"/>
          </a:xfrm>
          <a:prstGeom prst="round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78000">
                <a:srgbClr val="E1D3B6">
                  <a:alpha val="20000"/>
                </a:srgbClr>
              </a:gs>
              <a:gs pos="97000">
                <a:srgbClr val="E1D7AC">
                  <a:alpha val="0"/>
                </a:srgbClr>
              </a:gs>
              <a:gs pos="91000">
                <a:srgbClr val="E1D7AC">
                  <a:alpha val="3000"/>
                </a:srgbClr>
              </a:gs>
              <a:gs pos="49000">
                <a:srgbClr val="B51709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 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Maximizing team performance not always best for user experience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Shared human-robot task models </a:t>
            </a:r>
            <a:r>
              <a:rPr lang="en-US" dirty="0" smtClean="0"/>
              <a:t>facilitate </a:t>
            </a:r>
            <a:r>
              <a:rPr lang="en-US" dirty="0" smtClean="0"/>
              <a:t>coordination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Signaling importance of human actions is important for user experience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Coordinating actions improves performance over simply signaling awareness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94" y="4047362"/>
            <a:ext cx="3478063" cy="1798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48" y="4007922"/>
            <a:ext cx="3443203" cy="187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41" y="5928899"/>
            <a:ext cx="1141268" cy="2766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5284" y="3854033"/>
            <a:ext cx="1750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</a:rPr>
              <a:t>Team Performance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4131" y="3854033"/>
            <a:ext cx="156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</a:rPr>
              <a:t>User </a:t>
            </a:r>
            <a:r>
              <a:rPr lang="en-US" sz="1600" smtClean="0">
                <a:solidFill>
                  <a:schemeClr val="bg1"/>
                </a:solidFill>
              </a:rPr>
              <a:t>Experience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71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–</a:t>
            </a:r>
            <a:br>
              <a:rPr lang="en-US" dirty="0" smtClean="0"/>
            </a:br>
            <a:r>
              <a:rPr lang="en-US" sz="2600" dirty="0" smtClean="0"/>
              <a:t>Overview 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Explicitly defined receiver/giver states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Explicitly defined handover task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Limited adaptive strategies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Limited robot arm trajectory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–</a:t>
            </a:r>
            <a:br>
              <a:rPr lang="en-US" dirty="0" smtClean="0"/>
            </a:br>
            <a:r>
              <a:rPr lang="en-US" sz="2600" dirty="0" smtClean="0"/>
              <a:t>1. Explicitly defined receiver/giver states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394535"/>
            <a:ext cx="7128826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85652" y="2026396"/>
            <a:ext cx="6414331" cy="4396263"/>
            <a:chOff x="985652" y="2026396"/>
            <a:chExt cx="6414331" cy="4396263"/>
          </a:xfrm>
        </p:grpSpPr>
        <p:sp>
          <p:nvSpPr>
            <p:cNvPr id="6" name="TextBox 5"/>
            <p:cNvSpPr txBox="1"/>
            <p:nvPr/>
          </p:nvSpPr>
          <p:spPr>
            <a:xfrm>
              <a:off x="985652" y="2026396"/>
              <a:ext cx="829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1. Take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56694" y="2026396"/>
              <a:ext cx="1329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  <a:r>
                <a:rPr lang="en-US" dirty="0" smtClean="0">
                  <a:solidFill>
                    <a:srgbClr val="C00000"/>
                  </a:solidFill>
                </a:rPr>
                <a:t>. Handover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10234" y="2026396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  <a:r>
                <a:rPr lang="en-US" dirty="0" smtClean="0">
                  <a:solidFill>
                    <a:srgbClr val="C00000"/>
                  </a:solidFill>
                </a:rPr>
                <a:t>. Retrieve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5652" y="6053327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  <a:r>
                <a:rPr lang="en-US" dirty="0" smtClean="0">
                  <a:solidFill>
                    <a:srgbClr val="C00000"/>
                  </a:solidFill>
                </a:rPr>
                <a:t>. Place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56694" y="6053327"/>
              <a:ext cx="1085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5. Retract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10234" y="605332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6. Idle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56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– </a:t>
            </a:r>
            <a:br>
              <a:rPr lang="en-US" dirty="0" smtClean="0"/>
            </a:br>
            <a:r>
              <a:rPr lang="en-US" sz="2600" dirty="0" smtClean="0"/>
              <a:t>2. Explicitly defined handover task </a:t>
            </a:r>
            <a:endParaRPr lang="en-US" sz="2600" dirty="0"/>
          </a:p>
        </p:txBody>
      </p:sp>
      <p:sp>
        <p:nvSpPr>
          <p:cNvPr id="4" name="Oval 3"/>
          <p:cNvSpPr/>
          <p:nvPr/>
        </p:nvSpPr>
        <p:spPr>
          <a:xfrm>
            <a:off x="3051958" y="2078182"/>
            <a:ext cx="2006930" cy="10569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Grab 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46270" y="3726872"/>
            <a:ext cx="2006930" cy="10569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 problem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717964" y="3726872"/>
            <a:ext cx="2006930" cy="10569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 object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75761" y="3051958"/>
            <a:ext cx="368135" cy="546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784270" y="4255324"/>
            <a:ext cx="6808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67890" y="3051958"/>
            <a:ext cx="385949" cy="546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6737" y="6213231"/>
            <a:ext cx="2384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Task Load Process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– </a:t>
            </a:r>
            <a:br>
              <a:rPr lang="en-US" dirty="0" smtClean="0"/>
            </a:br>
            <a:r>
              <a:rPr lang="en-US" sz="2600" dirty="0"/>
              <a:t>3</a:t>
            </a:r>
            <a:r>
              <a:rPr lang="en-US" sz="2600" dirty="0" smtClean="0"/>
              <a:t>. Limited adaptive strategies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63" y="1606042"/>
            <a:ext cx="5467341" cy="46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– </a:t>
            </a:r>
            <a:br>
              <a:rPr lang="en-US" dirty="0" smtClean="0"/>
            </a:br>
            <a:r>
              <a:rPr lang="en-US" sz="2600" dirty="0"/>
              <a:t>4</a:t>
            </a:r>
            <a:r>
              <a:rPr lang="en-US" sz="2600" dirty="0" smtClean="0"/>
              <a:t>. Limited robot arm trajectory</a:t>
            </a:r>
            <a:endParaRPr 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4" y="2688656"/>
            <a:ext cx="7742903" cy="1879839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02791" y="1491808"/>
            <a:ext cx="7138886" cy="4437091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80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Progress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Addressing limitations in previous handover study.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0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state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What data do we have?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How do we choose features?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How do we define states?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5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data do we have?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Xbox Kinect joint recordings from human-to-human handovers.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Rate </a:t>
            </a:r>
            <a:r>
              <a:rPr lang="en-US" dirty="0"/>
              <a:t>~</a:t>
            </a:r>
            <a:r>
              <a:rPr lang="en-US" dirty="0" smtClean="0"/>
              <a:t> 30 frames per second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Eight human pairs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Ten handover tasks for each pair (hand annotated)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573978" y="3202521"/>
            <a:ext cx="6943104" cy="1015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A7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Timestamp   		     </a:t>
            </a:r>
            <a:r>
              <a:rPr lang="en-US" sz="1200" dirty="0" err="1" smtClean="0"/>
              <a:t>personID</a:t>
            </a:r>
            <a:r>
              <a:rPr lang="en-US" sz="1200" dirty="0" smtClean="0"/>
              <a:t>    </a:t>
            </a:r>
            <a:r>
              <a:rPr lang="en-US" sz="1200" dirty="0" err="1" smtClean="0"/>
              <a:t>ShoulderLeft.X</a:t>
            </a:r>
            <a:r>
              <a:rPr lang="en-US" sz="1200" dirty="0" smtClean="0"/>
              <a:t>    </a:t>
            </a:r>
            <a:r>
              <a:rPr lang="en-US" sz="1200" dirty="0" err="1" smtClean="0"/>
              <a:t>ShoulderLeft.Y</a:t>
            </a:r>
            <a:r>
              <a:rPr lang="en-US" sz="1200" dirty="0" smtClean="0"/>
              <a:t>    </a:t>
            </a:r>
            <a:r>
              <a:rPr lang="en-US" sz="1200" dirty="0" err="1" smtClean="0"/>
              <a:t>ShoulderLeft.Z</a:t>
            </a:r>
            <a:r>
              <a:rPr lang="en-US" sz="1200" dirty="0" smtClean="0"/>
              <a:t>    </a:t>
            </a:r>
            <a:r>
              <a:rPr lang="en-US" sz="1200" dirty="0" err="1" smtClean="0"/>
              <a:t>ShoulderRight.X</a:t>
            </a:r>
            <a:r>
              <a:rPr lang="en-US" sz="1200" dirty="0" smtClean="0"/>
              <a:t>    </a:t>
            </a:r>
            <a:r>
              <a:rPr lang="is-IS" sz="1200" dirty="0" smtClean="0"/>
              <a:t>…</a:t>
            </a:r>
          </a:p>
          <a:p>
            <a:r>
              <a:rPr lang="is-IS" sz="1200" dirty="0"/>
              <a:t>05/29 01:36:20.450 PM	4	-1.045106	</a:t>
            </a:r>
            <a:r>
              <a:rPr lang="is-IS" sz="1200" dirty="0" smtClean="0"/>
              <a:t>   -</a:t>
            </a:r>
            <a:r>
              <a:rPr lang="is-IS" sz="1200" dirty="0"/>
              <a:t>0.06555767	</a:t>
            </a:r>
            <a:r>
              <a:rPr lang="is-IS" sz="1200" dirty="0" smtClean="0"/>
              <a:t>	2.525875</a:t>
            </a:r>
            <a:r>
              <a:rPr lang="is-IS" sz="1200" dirty="0"/>
              <a:t>	-</a:t>
            </a:r>
            <a:r>
              <a:rPr lang="is-IS" sz="1200" dirty="0" smtClean="0"/>
              <a:t>0.8092853	  ...</a:t>
            </a:r>
          </a:p>
          <a:p>
            <a:r>
              <a:rPr lang="is-IS" sz="1200" dirty="0"/>
              <a:t>05/29 01:36:20.456 PM	5	0.3154858	 </a:t>
            </a:r>
            <a:r>
              <a:rPr lang="is-IS" sz="1200" dirty="0" smtClean="0"/>
              <a:t>   0.02824473</a:t>
            </a:r>
            <a:r>
              <a:rPr lang="is-IS" sz="1200" dirty="0"/>
              <a:t>	</a:t>
            </a:r>
            <a:r>
              <a:rPr lang="is-IS" sz="1200" dirty="0" smtClean="0"/>
              <a:t>	3.003953</a:t>
            </a:r>
            <a:r>
              <a:rPr lang="is-IS" sz="1200" dirty="0"/>
              <a:t>	</a:t>
            </a:r>
            <a:r>
              <a:rPr lang="is-IS" sz="1200" dirty="0" smtClean="0"/>
              <a:t>0.5890724 	  ...</a:t>
            </a:r>
          </a:p>
          <a:p>
            <a:r>
              <a:rPr lang="cs-CZ" sz="1200" dirty="0"/>
              <a:t>05/29 01:36:20.491 PM	4	-1.044932	</a:t>
            </a:r>
            <a:r>
              <a:rPr lang="cs-CZ" sz="1200" dirty="0" smtClean="0"/>
              <a:t>   -</a:t>
            </a:r>
            <a:r>
              <a:rPr lang="cs-CZ" sz="1200" dirty="0"/>
              <a:t>0.06561549	</a:t>
            </a:r>
            <a:r>
              <a:rPr lang="cs-CZ" sz="1200" dirty="0" smtClean="0"/>
              <a:t>	2.528159</a:t>
            </a:r>
            <a:r>
              <a:rPr lang="cs-CZ" sz="1200" dirty="0"/>
              <a:t>	-</a:t>
            </a:r>
            <a:r>
              <a:rPr lang="cs-CZ" sz="1200" dirty="0" smtClean="0"/>
              <a:t>0.8053343	  </a:t>
            </a:r>
            <a:r>
              <a:rPr lang="is-IS" sz="1200" dirty="0" smtClean="0"/>
              <a:t>…</a:t>
            </a:r>
          </a:p>
          <a:p>
            <a:r>
              <a:rPr lang="is-IS" sz="1200" dirty="0" smtClean="0"/>
              <a:t>...				...	       ...			...		      ...		     ...		  ...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60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choose features </a:t>
            </a:r>
            <a:r>
              <a:rPr lang="en-US" i="1" dirty="0" smtClean="0"/>
              <a:t>F</a:t>
            </a:r>
            <a:r>
              <a:rPr lang="en-US" i="1" baseline="-25000" dirty="0" smtClean="0"/>
              <a:t>i</a:t>
            </a:r>
            <a:r>
              <a:rPr lang="en-US" dirty="0" smtClean="0"/>
              <a:t>?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2791" y="1491808"/>
                <a:ext cx="7138886" cy="4980244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i="1" dirty="0" smtClean="0"/>
                  <a:t>Interjoint </a:t>
                </a:r>
                <a:r>
                  <a:rPr lang="en-US" dirty="0" smtClean="0"/>
                  <a:t>Features</a:t>
                </a:r>
                <a:r>
                  <a:rPr lang="en-US" i="1" dirty="0" smtClean="0"/>
                  <a:t>: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</m:t>
                    </m:r>
                  </m:oMath>
                </a14:m>
                <a:r>
                  <a:rPr lang="en-US" i="1" dirty="0" smtClean="0"/>
                  <a:t>∀  </a:t>
                </a:r>
                <a:r>
                  <a:rPr lang="en-US" i="1" dirty="0"/>
                  <a:t>k</a:t>
                </a:r>
                <a:r>
                  <a:rPr lang="en-US" i="1" dirty="0" smtClean="0"/>
                  <a:t> ≠ j </a:t>
                </a:r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i="1" dirty="0" smtClean="0"/>
                  <a:t>Joint-to-Midpoint</a:t>
                </a:r>
                <a:r>
                  <a:rPr lang="en-US" dirty="0" smtClean="0"/>
                  <a:t> Features: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𝑚𝑖𝑑𝑝𝑜𝑖𝑛𝑡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endParaRPr lang="en-US" sz="500" b="1" dirty="0" smtClean="0"/>
              </a:p>
              <a:p>
                <a:endParaRPr lang="en-US" sz="500" b="1" dirty="0" smtClean="0"/>
              </a:p>
              <a:p>
                <a:r>
                  <a:rPr lang="en-US" b="1" dirty="0" smtClean="0"/>
                  <a:t>Dimensionality issue: </a:t>
                </a:r>
                <a:r>
                  <a:rPr lang="en-US" dirty="0" smtClean="0"/>
                  <a:t>Large number of features compared to number of examples in real-time application (for 16 joints): </a:t>
                </a:r>
              </a:p>
              <a:p>
                <a:pPr algn="ctr"/>
                <a:endParaRPr lang="en-US" sz="500" b="0" i="1" dirty="0" smtClean="0">
                  <a:latin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charset="0"/>
                      </a:rPr>
                      <m:t>#</m:t>
                    </m:r>
                    <m:r>
                      <a:rPr lang="en-US" sz="1500" b="0" i="1" smtClean="0">
                        <a:latin typeface="Cambria Math" charset="0"/>
                      </a:rPr>
                      <m:t>𝑓𝑒𝑎𝑡𝑢𝑟𝑒𝑠</m:t>
                    </m:r>
                    <m:r>
                      <a:rPr lang="en-US" sz="1500" b="0" i="1" smtClean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is-IS" sz="15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sz="15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1500" b="0" i="1" smtClean="0">
                                <a:latin typeface="Cambria Math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1500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500" b="0" i="1" smtClean="0">
                        <a:latin typeface="Cambria Math" charset="0"/>
                      </a:rPr>
                      <m:t>+16=136</m:t>
                    </m:r>
                  </m:oMath>
                </a14:m>
                <a:r>
                  <a:rPr lang="en-US" sz="1500" dirty="0" smtClean="0"/>
                  <a:t> </a:t>
                </a:r>
                <a:r>
                  <a:rPr lang="en-US" sz="1500" i="1" dirty="0" smtClean="0"/>
                  <a:t>features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charset="0"/>
                        </a:rPr>
                        <m:t>𝑡𝑖𝑚𝑒</m:t>
                      </m:r>
                      <m:r>
                        <a:rPr lang="en-US" sz="15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500" b="0" i="1" smtClean="0">
                          <a:latin typeface="Cambria Math" charset="0"/>
                        </a:rPr>
                        <m:t>𝑝𝑒𝑟</m:t>
                      </m:r>
                      <m:r>
                        <a:rPr lang="en-US" sz="15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500" b="0" i="1" smtClean="0">
                          <a:latin typeface="Cambria Math" charset="0"/>
                        </a:rPr>
                        <m:t>h𝑎𝑛𝑑𝑜𝑣𝑒𝑟</m:t>
                      </m:r>
                      <m:r>
                        <a:rPr lang="en-US" sz="1500" b="0" i="1" smtClean="0">
                          <a:latin typeface="Cambria Math" charset="0"/>
                        </a:rPr>
                        <m:t> ≈</m:t>
                      </m:r>
                      <m:f>
                        <m:fPr>
                          <m:type m:val="skw"/>
                          <m:ctrlPr>
                            <a:rPr lang="en-US" sz="15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15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6 </m:t>
                          </m:r>
                          <m:r>
                            <a:rPr lang="en-US" sz="15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𝑠𝑒𝑐</m:t>
                          </m:r>
                        </m:num>
                        <m:den>
                          <m:r>
                            <a:rPr lang="en-US" sz="15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30 </m:t>
                          </m:r>
                          <m:r>
                            <a:rPr lang="en-US" sz="15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𝑚𝑠</m:t>
                          </m:r>
                          <m:r>
                            <a:rPr lang="en-US" sz="15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</m:t>
                          </m:r>
                          <m:r>
                            <a:rPr lang="en-US" sz="15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𝑓𝑟𝑎𝑚𝑒</m:t>
                          </m:r>
                        </m:den>
                      </m:f>
                      <m:r>
                        <a:rPr lang="en-US" sz="15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=200 </m:t>
                      </m:r>
                      <m:r>
                        <a:rPr lang="en-US" sz="15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𝑓𝑟𝑎𝑚𝑒𝑠</m:t>
                      </m:r>
                    </m:oMath>
                  </m:oMathPara>
                </a14:m>
                <a:endParaRPr lang="en-US" b="1" dirty="0" smtClean="0"/>
              </a:p>
              <a:p>
                <a:endParaRPr lang="en-US" sz="500" b="1" dirty="0" smtClean="0"/>
              </a:p>
              <a:p>
                <a:endParaRPr lang="en-US" sz="500" b="1" dirty="0" smtClean="0"/>
              </a:p>
              <a:p>
                <a:r>
                  <a:rPr lang="en-US" b="1" dirty="0" smtClean="0"/>
                  <a:t>Intuition:</a:t>
                </a:r>
                <a:r>
                  <a:rPr lang="en-US" dirty="0" smtClean="0"/>
                  <a:t> Important features change more than unimportant features.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i="1" dirty="0" smtClean="0"/>
                  <a:t>Compare each feature frame to median feature frame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𝑚𝑒𝑑𝑖𝑎𝑛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)|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𝑟𝑒𝑗𝑒𝑐𝑡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𝑎𝑐𝑐𝑒𝑝𝑡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i="1" dirty="0" smtClean="0"/>
                  <a:t> </a:t>
                </a:r>
              </a:p>
              <a:p>
                <a:pPr algn="ctr"/>
                <a:endParaRPr lang="en-US" sz="500" i="1" dirty="0" smtClean="0"/>
              </a:p>
              <a:p>
                <a:pPr algn="ctr"/>
                <a:endParaRPr lang="en-US" sz="500" i="1" dirty="0"/>
              </a:p>
              <a:p>
                <a:r>
                  <a:rPr lang="en-US" b="1" dirty="0" smtClean="0"/>
                  <a:t>Problem: </a:t>
                </a:r>
                <a:r>
                  <a:rPr lang="en-US" dirty="0" smtClean="0"/>
                  <a:t>Redundancy between features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i="1" dirty="0" err="1" smtClean="0"/>
                  <a:t>Thresholding</a:t>
                </a:r>
                <a:r>
                  <a:rPr lang="en-US" i="1" dirty="0" smtClean="0"/>
                  <a:t> feature strength alone includes high redundancy </a:t>
                </a:r>
              </a:p>
              <a:p>
                <a:r>
                  <a:rPr lang="en-US" sz="1400" i="1" dirty="0"/>
                  <a:t>	</a:t>
                </a:r>
                <a:r>
                  <a:rPr lang="en-US" sz="1400" dirty="0" smtClean="0"/>
                  <a:t>i.e.</a:t>
                </a:r>
                <a:r>
                  <a:rPr lang="en-US" sz="1400" i="1" dirty="0" smtClean="0"/>
                  <a:t> </a:t>
                </a:r>
                <a:r>
                  <a:rPr lang="en-US" sz="1400" i="1" dirty="0" err="1" smtClean="0"/>
                  <a:t>ShoulderRight</a:t>
                </a:r>
                <a:r>
                  <a:rPr lang="en-US" sz="1400" i="1" dirty="0" smtClean="0"/>
                  <a:t> → </a:t>
                </a:r>
                <a:r>
                  <a:rPr lang="en-US" sz="1400" i="1" dirty="0" err="1" smtClean="0"/>
                  <a:t>HandLeft</a:t>
                </a:r>
                <a:r>
                  <a:rPr lang="en-US" sz="1400" i="1" dirty="0" smtClean="0"/>
                  <a:t> </a:t>
                </a:r>
                <a:r>
                  <a:rPr lang="en-US" sz="1400" dirty="0" smtClean="0"/>
                  <a:t>and</a:t>
                </a:r>
                <a:r>
                  <a:rPr lang="en-US" sz="1400" i="1" dirty="0" smtClean="0"/>
                  <a:t> </a:t>
                </a:r>
                <a:r>
                  <a:rPr lang="en-US" sz="1400" i="1" dirty="0" err="1" smtClean="0"/>
                  <a:t>ShoulderRight</a:t>
                </a:r>
                <a:r>
                  <a:rPr lang="en-US" sz="1400" i="1" dirty="0" smtClean="0"/>
                  <a:t> </a:t>
                </a:r>
                <a:r>
                  <a:rPr lang="en-US" sz="1400" i="1" dirty="0"/>
                  <a:t>→ </a:t>
                </a:r>
                <a:r>
                  <a:rPr lang="en-US" sz="1400" i="1" dirty="0" err="1" smtClean="0"/>
                  <a:t>HandTipLeft</a:t>
                </a:r>
                <a:r>
                  <a:rPr lang="en-US" sz="1400" i="1" dirty="0" smtClean="0"/>
                  <a:t> </a:t>
                </a:r>
                <a:r>
                  <a:rPr lang="en-US" sz="1400" dirty="0" smtClean="0"/>
                  <a:t>both pass</a:t>
                </a:r>
                <a:endParaRPr lang="en-US" sz="1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2791" y="1491808"/>
                <a:ext cx="7138886" cy="4980244"/>
              </a:xfrm>
              <a:blipFill rotWithShape="0">
                <a:blip r:embed="rId2"/>
                <a:stretch>
                  <a:fillRect l="-1964" t="-7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1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Prior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what makes good human-robot handovers.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6824" y="4114130"/>
            <a:ext cx="712088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Chien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-Ming Huang, Maya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Cakmak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Bilge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Mutlu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“Adaptive Coordination Strategies for Human-Robot 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Handovers”. </a:t>
            </a:r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Robotics: Science and Systems XI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2015.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4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91" y="1491808"/>
            <a:ext cx="7138886" cy="5253376"/>
          </a:xfrm>
        </p:spPr>
        <p:txBody>
          <a:bodyPr/>
          <a:lstStyle/>
          <a:p>
            <a:r>
              <a:rPr lang="en-US" dirty="0" smtClean="0"/>
              <a:t>For each feature group (</a:t>
            </a:r>
            <a:r>
              <a:rPr lang="en-US" i="1" dirty="0" err="1" smtClean="0"/>
              <a:t>interjoint</a:t>
            </a:r>
            <a:r>
              <a:rPr lang="en-US" dirty="0" smtClean="0"/>
              <a:t> vs. </a:t>
            </a:r>
            <a:r>
              <a:rPr lang="en-US" i="1" dirty="0" smtClean="0"/>
              <a:t>joint-to-midpoint</a:t>
            </a:r>
            <a:r>
              <a:rPr lang="en-US" dirty="0" smtClean="0"/>
              <a:t>),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ompute similarity between features: </a:t>
            </a:r>
          </a:p>
          <a:p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Group like features according to a threshold 𝛕: 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 smtClean="0"/>
          </a:p>
          <a:p>
            <a:pPr marL="342900" indent="-342900">
              <a:buFont typeface="+mj-lt"/>
              <a:buAutoNum type="arabicPeriod" startAt="2"/>
            </a:pPr>
            <a:endParaRPr lang="en-US" dirty="0" smtClean="0"/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Select one feature from each group.  </a:t>
            </a: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Compare features to median and select according to a threshold </a:t>
            </a:r>
            <a:r>
              <a:rPr lang="en-US" dirty="0" err="1" smtClean="0"/>
              <a:t>λ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 smtClean="0"/>
          </a:p>
          <a:p>
            <a:pPr marL="342900" indent="-342900">
              <a:buFont typeface="+mj-lt"/>
              <a:buAutoNum type="arabicPeriod" startAt="2"/>
            </a:pPr>
            <a:endParaRPr lang="en-US" dirty="0" smtClean="0"/>
          </a:p>
          <a:p>
            <a:pPr marL="342900" indent="-342900">
              <a:buFont typeface="+mj-lt"/>
              <a:buAutoNum type="arabicPeriod" startAt="2"/>
            </a:pPr>
            <a:endParaRPr lang="en-US" sz="800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Weight features by feature group to account for count differences: 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feature redundancy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66964" y="2225366"/>
                <a:ext cx="1705660" cy="448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l-GR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l-GR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l-GR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l-GR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964" y="2225366"/>
                <a:ext cx="1705660" cy="448264"/>
              </a:xfrm>
              <a:prstGeom prst="rect">
                <a:avLst/>
              </a:prstGeom>
              <a:blipFill rotWithShape="0"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2466964" y="3272543"/>
            <a:ext cx="4597299" cy="646331"/>
            <a:chOff x="2111975" y="3262713"/>
            <a:chExt cx="4597299" cy="646331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2111975" y="3262713"/>
              <a:ext cx="45972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If				</a:t>
              </a:r>
              <a:r>
                <a:rPr lang="en-US" i="1" dirty="0" smtClean="0"/>
                <a:t>F</a:t>
              </a:r>
              <a:r>
                <a:rPr lang="en-US" i="1" baseline="-25000" dirty="0" smtClean="0"/>
                <a:t>i</a:t>
              </a:r>
              <a:r>
                <a:rPr lang="en-US" i="1" dirty="0" smtClean="0"/>
                <a:t> </a:t>
              </a:r>
              <a:r>
                <a:rPr lang="en-US" dirty="0" smtClean="0"/>
                <a:t>and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F</a:t>
              </a:r>
              <a:r>
                <a:rPr lang="en-US" i="1" baseline="-25000" dirty="0" err="1" smtClean="0"/>
                <a:t>j</a:t>
              </a:r>
              <a:r>
                <a:rPr lang="en-US" dirty="0" smtClean="0"/>
                <a:t> are in same group		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2637105" y="3270807"/>
                  <a:ext cx="919226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nor/>
                          </m:rPr>
                          <a:rPr lang="en-US" dirty="0"/>
                          <m:t>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7105" y="3270807"/>
                  <a:ext cx="919226" cy="39164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31620" y="4438979"/>
                <a:ext cx="2853986" cy="698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1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sz="1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charset="0"/>
                            </a:rPr>
                            <m:t>𝑚𝑒𝑑𝑖𝑎𝑛</m:t>
                          </m:r>
                          <m:r>
                            <a:rPr lang="en-US" sz="1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 charset="0"/>
                            </a:rPr>
                            <m:t>)|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𝑟𝑒𝑗𝑒𝑐𝑡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charset="0"/>
                                </a:rPr>
                                <m:t>𝑎𝑐𝑐𝑒𝑝𝑡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sz="1400" i="1"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620" y="4438979"/>
                <a:ext cx="2853986" cy="6981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66964" y="5530999"/>
                <a:ext cx="2571538" cy="530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#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𝑓𝑟𝑜𝑚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#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𝑓𝑟𝑜𝑚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	</a:t>
                </a:r>
                <a:r>
                  <a:rPr lang="en-US" i="1" dirty="0"/>
                  <a:t>∀  </a:t>
                </a:r>
                <a:r>
                  <a:rPr lang="en-US" i="1" dirty="0" err="1" smtClean="0"/>
                  <a:t>M</a:t>
                </a:r>
                <a:r>
                  <a:rPr lang="en-US" i="1" baseline="-25000" dirty="0" err="1" smtClean="0"/>
                  <a:t>i</a:t>
                </a:r>
                <a:r>
                  <a:rPr lang="en-US" i="1" dirty="0" smtClean="0"/>
                  <a:t> ∊ F 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964" y="5530999"/>
                <a:ext cx="2571538" cy="530210"/>
              </a:xfrm>
              <a:prstGeom prst="rect">
                <a:avLst/>
              </a:prstGeom>
              <a:blipFill rotWithShape="0">
                <a:blip r:embed="rId5"/>
                <a:stretch>
                  <a:fillRect t="-54023" b="-67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8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Removing feature redundancy –</a:t>
            </a:r>
            <a:br>
              <a:rPr lang="en-US" dirty="0" smtClean="0"/>
            </a:br>
            <a:r>
              <a:rPr lang="en-US" sz="2300" dirty="0"/>
              <a:t>E</a:t>
            </a:r>
            <a:r>
              <a:rPr lang="en-US" sz="2300" dirty="0" smtClean="0"/>
              <a:t>xample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91" y="1491808"/>
            <a:ext cx="7138886" cy="5253376"/>
          </a:xfrm>
        </p:spPr>
        <p:txBody>
          <a:bodyPr/>
          <a:lstStyle/>
          <a:p>
            <a:r>
              <a:rPr lang="en-US" u="sng" dirty="0" smtClean="0"/>
              <a:t>Features (</a:t>
            </a:r>
            <a:r>
              <a:rPr lang="en-US" b="1" u="sng" dirty="0" smtClean="0"/>
              <a:t>no</a:t>
            </a:r>
            <a:r>
              <a:rPr lang="en-US" u="sng" dirty="0" smtClean="0"/>
              <a:t> group </a:t>
            </a:r>
            <a:r>
              <a:rPr lang="en-US" u="sng" dirty="0" err="1" smtClean="0"/>
              <a:t>thresholding</a:t>
            </a:r>
            <a:r>
              <a:rPr lang="en-US" u="sng" dirty="0" smtClean="0"/>
              <a:t>)</a:t>
            </a:r>
            <a:r>
              <a:rPr lang="en-US" dirty="0" smtClean="0"/>
              <a:t>		</a:t>
            </a:r>
            <a:r>
              <a:rPr lang="en-US" u="sng" dirty="0" smtClean="0"/>
              <a:t>Features (</a:t>
            </a:r>
            <a:r>
              <a:rPr lang="en-US" b="1" u="sng" dirty="0" smtClean="0"/>
              <a:t>with</a:t>
            </a:r>
            <a:r>
              <a:rPr lang="en-US" u="sng" dirty="0" smtClean="0"/>
              <a:t> group </a:t>
            </a:r>
            <a:r>
              <a:rPr lang="en-US" u="sng" dirty="0" err="1" smtClean="0"/>
              <a:t>thresholding</a:t>
            </a:r>
            <a:r>
              <a:rPr lang="en-US" u="sng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702791" y="2066089"/>
            <a:ext cx="332294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Feature 81:  </a:t>
            </a:r>
            <a:r>
              <a:rPr lang="en-US" sz="1400" dirty="0" err="1" smtClean="0">
                <a:solidFill>
                  <a:srgbClr val="0070C0"/>
                </a:solidFill>
              </a:rPr>
              <a:t>HandLeft</a:t>
            </a:r>
            <a:r>
              <a:rPr lang="en-US" sz="1400" dirty="0" smtClean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to </a:t>
            </a:r>
            <a:r>
              <a:rPr lang="en-US" sz="1400" dirty="0" err="1" smtClean="0">
                <a:solidFill>
                  <a:srgbClr val="0070C0"/>
                </a:solidFill>
              </a:rPr>
              <a:t>HandTipRight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75:  </a:t>
            </a:r>
            <a:r>
              <a:rPr lang="en-US" sz="1400" dirty="0" err="1">
                <a:solidFill>
                  <a:srgbClr val="0070C0"/>
                </a:solidFill>
              </a:rPr>
              <a:t>HandLeft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HandRight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133:  </a:t>
            </a:r>
            <a:r>
              <a:rPr lang="en-US" sz="1400" dirty="0" err="1">
                <a:solidFill>
                  <a:srgbClr val="00B050"/>
                </a:solidFill>
              </a:rPr>
              <a:t>HandTipRight</a:t>
            </a:r>
            <a:r>
              <a:rPr lang="en-US" sz="1400" dirty="0">
                <a:solidFill>
                  <a:srgbClr val="00B050"/>
                </a:solidFill>
              </a:rPr>
              <a:t> to </a:t>
            </a:r>
            <a:r>
              <a:rPr lang="en-US" sz="1400" dirty="0" smtClean="0">
                <a:solidFill>
                  <a:srgbClr val="00B050"/>
                </a:solidFill>
              </a:rPr>
              <a:t>Midpoint</a:t>
            </a:r>
          </a:p>
          <a:p>
            <a:r>
              <a:rPr lang="en-US" sz="1400" dirty="0" smtClean="0"/>
              <a:t>Feature </a:t>
            </a:r>
            <a:r>
              <a:rPr lang="en-US" sz="1400" dirty="0"/>
              <a:t>62:  </a:t>
            </a:r>
            <a:r>
              <a:rPr lang="en-US" sz="1400" dirty="0" err="1">
                <a:solidFill>
                  <a:srgbClr val="0070C0"/>
                </a:solidFill>
              </a:rPr>
              <a:t>WristLeft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HandTipRight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114:  </a:t>
            </a:r>
            <a:r>
              <a:rPr lang="en-US" sz="1400" dirty="0" err="1">
                <a:solidFill>
                  <a:srgbClr val="0070C0"/>
                </a:solidFill>
              </a:rPr>
              <a:t>HandTipLeft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HandTipRight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117:  </a:t>
            </a:r>
            <a:r>
              <a:rPr lang="en-US" sz="1400" dirty="0" err="1">
                <a:solidFill>
                  <a:srgbClr val="0070C0"/>
                </a:solidFill>
              </a:rPr>
              <a:t>HandTipRight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ThumbLeft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56:  </a:t>
            </a:r>
            <a:r>
              <a:rPr lang="en-US" sz="1400" dirty="0" err="1">
                <a:solidFill>
                  <a:srgbClr val="0070C0"/>
                </a:solidFill>
              </a:rPr>
              <a:t>WristLeft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HandRight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83:  </a:t>
            </a:r>
            <a:r>
              <a:rPr lang="en-US" sz="1400" dirty="0" err="1">
                <a:solidFill>
                  <a:srgbClr val="0070C0"/>
                </a:solidFill>
              </a:rPr>
              <a:t>HandLeft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ThumbRight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88:  </a:t>
            </a:r>
            <a:r>
              <a:rPr lang="en-US" sz="1400" dirty="0" err="1">
                <a:solidFill>
                  <a:srgbClr val="0070C0"/>
                </a:solidFill>
              </a:rPr>
              <a:t>HandRight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HandTipLeft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90:  </a:t>
            </a:r>
            <a:r>
              <a:rPr lang="en-US" sz="1400" dirty="0" err="1">
                <a:solidFill>
                  <a:srgbClr val="0070C0"/>
                </a:solidFill>
              </a:rPr>
              <a:t>HandRight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ThumbLeft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65:  </a:t>
            </a:r>
            <a:r>
              <a:rPr lang="en-US" sz="1400" dirty="0" err="1">
                <a:solidFill>
                  <a:srgbClr val="0070C0"/>
                </a:solidFill>
              </a:rPr>
              <a:t>WristRight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HandLeft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116:  </a:t>
            </a:r>
            <a:r>
              <a:rPr lang="en-US" sz="1400" dirty="0" err="1">
                <a:solidFill>
                  <a:srgbClr val="0070C0"/>
                </a:solidFill>
              </a:rPr>
              <a:t>HandTipLeft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ThumbRight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135:  </a:t>
            </a:r>
            <a:r>
              <a:rPr lang="en-US" sz="1400" dirty="0" err="1">
                <a:solidFill>
                  <a:srgbClr val="00B050"/>
                </a:solidFill>
              </a:rPr>
              <a:t>ThumbRight</a:t>
            </a:r>
            <a:r>
              <a:rPr lang="en-US" sz="1400" dirty="0">
                <a:solidFill>
                  <a:srgbClr val="00B050"/>
                </a:solidFill>
              </a:rPr>
              <a:t> to </a:t>
            </a:r>
            <a:r>
              <a:rPr lang="en-US" sz="1400" dirty="0" smtClean="0">
                <a:solidFill>
                  <a:srgbClr val="00B050"/>
                </a:solidFill>
              </a:rPr>
              <a:t>Midpoint</a:t>
            </a:r>
          </a:p>
          <a:p>
            <a:r>
              <a:rPr lang="en-US" sz="1400" dirty="0" smtClean="0"/>
              <a:t>Feature </a:t>
            </a:r>
            <a:r>
              <a:rPr lang="en-US" sz="1400" dirty="0"/>
              <a:t>71:  </a:t>
            </a:r>
            <a:r>
              <a:rPr lang="en-US" sz="1400" dirty="0" err="1">
                <a:solidFill>
                  <a:srgbClr val="0070C0"/>
                </a:solidFill>
              </a:rPr>
              <a:t>WristRight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HandTipLeft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54:  </a:t>
            </a:r>
            <a:r>
              <a:rPr lang="en-US" sz="1400" dirty="0" err="1">
                <a:solidFill>
                  <a:srgbClr val="0070C0"/>
                </a:solidFill>
              </a:rPr>
              <a:t>WristLeft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>
                <a:solidFill>
                  <a:srgbClr val="0070C0"/>
                </a:solidFill>
              </a:rPr>
              <a:t>WristRight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72234" y="206608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Feature 75:  </a:t>
            </a:r>
            <a:r>
              <a:rPr lang="en-US" sz="1400" dirty="0" err="1">
                <a:solidFill>
                  <a:srgbClr val="0070C0"/>
                </a:solidFill>
              </a:rPr>
              <a:t>HandLeft</a:t>
            </a:r>
            <a:r>
              <a:rPr lang="en-US" sz="1400" dirty="0">
                <a:solidFill>
                  <a:srgbClr val="0070C0"/>
                </a:solidFill>
              </a:rPr>
              <a:t> to </a:t>
            </a:r>
            <a:r>
              <a:rPr lang="en-US" sz="1400" dirty="0" err="1" smtClean="0">
                <a:solidFill>
                  <a:srgbClr val="0070C0"/>
                </a:solidFill>
              </a:rPr>
              <a:t>HandRight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Feature </a:t>
            </a:r>
            <a:r>
              <a:rPr lang="en-US" sz="1400" dirty="0"/>
              <a:t>133:  </a:t>
            </a:r>
            <a:r>
              <a:rPr lang="en-US" sz="1400" dirty="0" err="1">
                <a:solidFill>
                  <a:srgbClr val="00B050"/>
                </a:solidFill>
              </a:rPr>
              <a:t>HandTipRight</a:t>
            </a:r>
            <a:r>
              <a:rPr lang="en-US" sz="1400" dirty="0">
                <a:solidFill>
                  <a:srgbClr val="00B050"/>
                </a:solidFill>
              </a:rPr>
              <a:t> to </a:t>
            </a:r>
            <a:r>
              <a:rPr lang="en-US" sz="1400" dirty="0" smtClean="0">
                <a:solidFill>
                  <a:srgbClr val="00B050"/>
                </a:solidFill>
              </a:rPr>
              <a:t>Midpoint</a:t>
            </a:r>
          </a:p>
          <a:p>
            <a:r>
              <a:rPr lang="en-US" sz="1400" dirty="0" smtClean="0"/>
              <a:t>Feature </a:t>
            </a:r>
            <a:r>
              <a:rPr lang="en-US" sz="1400" dirty="0"/>
              <a:t>134: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ThumbLeft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to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Midpoint</a:t>
            </a:r>
          </a:p>
          <a:p>
            <a:r>
              <a:rPr lang="en-US" sz="1400" dirty="0" smtClean="0"/>
              <a:t>Feature </a:t>
            </a:r>
            <a:r>
              <a:rPr lang="en-US" sz="1400" dirty="0"/>
              <a:t>120:  </a:t>
            </a:r>
            <a:r>
              <a:rPr lang="en-US" sz="1400" dirty="0" err="1">
                <a:solidFill>
                  <a:srgbClr val="FF0000"/>
                </a:solidFill>
              </a:rPr>
              <a:t>ShoulderLeft</a:t>
            </a:r>
            <a:r>
              <a:rPr lang="en-US" sz="1400" dirty="0">
                <a:solidFill>
                  <a:srgbClr val="FF0000"/>
                </a:solidFill>
              </a:rPr>
              <a:t> to Midpoint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4" t="20400" r="24026" b="20509"/>
          <a:stretch/>
        </p:blipFill>
        <p:spPr>
          <a:xfrm>
            <a:off x="4367231" y="3253839"/>
            <a:ext cx="3223083" cy="294281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958486" y="5378201"/>
            <a:ext cx="2280063" cy="250703"/>
          </a:xfrm>
          <a:prstGeom prst="line">
            <a:avLst/>
          </a:prstGeom>
          <a:ln w="53975">
            <a:solidFill>
              <a:srgbClr val="0070C0"/>
            </a:solidFill>
          </a:ln>
          <a:effectLst>
            <a:outerShdw blurRad="40000" dist="20000" dir="5400000" rotWithShape="0">
              <a:srgbClr val="000000">
                <a:alpha val="26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22861" y="5670275"/>
            <a:ext cx="3769877" cy="47501"/>
          </a:xfrm>
          <a:prstGeom prst="line">
            <a:avLst/>
          </a:prstGeom>
          <a:ln w="53975">
            <a:solidFill>
              <a:srgbClr val="00B050"/>
            </a:solidFill>
          </a:ln>
          <a:effectLst>
            <a:outerShdw blurRad="40000" dist="20000" dir="5400000" rotWithShape="0">
              <a:srgbClr val="000000">
                <a:alpha val="26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37832" y="5390076"/>
            <a:ext cx="1454906" cy="327700"/>
          </a:xfrm>
          <a:prstGeom prst="line">
            <a:avLst/>
          </a:prstGeom>
          <a:ln w="53975">
            <a:solidFill>
              <a:srgbClr val="FFC000"/>
            </a:solidFill>
          </a:ln>
          <a:effectLst>
            <a:outerShdw blurRad="40000" dist="20000" dir="5400000" rotWithShape="0">
              <a:srgbClr val="000000">
                <a:alpha val="26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67238" y="3450040"/>
            <a:ext cx="24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22861" y="3450040"/>
            <a:ext cx="24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780990" y="4053015"/>
            <a:ext cx="1911748" cy="1676636"/>
          </a:xfrm>
          <a:prstGeom prst="line">
            <a:avLst/>
          </a:prstGeom>
          <a:ln w="53975"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26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05892" y="5771022"/>
            <a:ext cx="773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</a:rPr>
              <a:t>midpoint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8585860" y="5589551"/>
            <a:ext cx="217096" cy="217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2600" y="2273300"/>
            <a:ext cx="0" cy="28575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753637" y="3634705"/>
            <a:ext cx="20320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ecreasing strength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162092" y="2251960"/>
            <a:ext cx="94" cy="58236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0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define states?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91" y="1491808"/>
            <a:ext cx="7138886" cy="525337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Spectral Clustering </a:t>
            </a:r>
            <a:r>
              <a:rPr lang="en-US" dirty="0" smtClean="0"/>
              <a:t>– unsupervised learning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31" y="2357803"/>
            <a:ext cx="5837796" cy="3372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96390"/>
            <a:ext cx="55398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/>
              <a:t>Image credit: https://charlesmartin14.wordpress.com/2012/10/09/spectral-clustering/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66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Spectral Clustering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91" y="1491808"/>
            <a:ext cx="7138886" cy="525337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Input:</a:t>
            </a:r>
            <a:r>
              <a:rPr lang="en-US" dirty="0" smtClean="0"/>
              <a:t> </a:t>
            </a:r>
            <a:r>
              <a:rPr lang="en-US" b="1" dirty="0" smtClean="0"/>
              <a:t>X</a:t>
            </a:r>
            <a:r>
              <a:rPr lang="en-US" dirty="0" smtClean="0"/>
              <a:t> = (</a:t>
            </a:r>
            <a:r>
              <a:rPr lang="en-US" i="1" dirty="0" smtClean="0"/>
              <a:t>n x p</a:t>
            </a:r>
            <a:r>
              <a:rPr lang="en-US" dirty="0" smtClean="0"/>
              <a:t>) feature array, </a:t>
            </a:r>
            <a:r>
              <a:rPr lang="en-US" b="1" dirty="0" err="1" smtClean="0"/>
              <a:t>knn</a:t>
            </a:r>
            <a:r>
              <a:rPr lang="en-US" dirty="0" smtClean="0"/>
              <a:t> = # nearest neighbors, </a:t>
            </a:r>
            <a:r>
              <a:rPr lang="en-US" b="1" dirty="0" smtClean="0"/>
              <a:t>k</a:t>
            </a:r>
            <a:r>
              <a:rPr lang="en-US" dirty="0" smtClean="0"/>
              <a:t> = number of clusters, </a:t>
            </a:r>
            <a:r>
              <a:rPr lang="en-US" b="1" dirty="0" smtClean="0"/>
              <a:t>d</a:t>
            </a:r>
            <a:r>
              <a:rPr lang="en-US" dirty="0" smtClean="0"/>
              <a:t> = embedding dimension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Output:</a:t>
            </a:r>
            <a:r>
              <a:rPr lang="en-US" dirty="0" smtClean="0"/>
              <a:t> </a:t>
            </a:r>
            <a:r>
              <a:rPr lang="en-US" b="1" dirty="0" smtClean="0"/>
              <a:t>Z</a:t>
            </a:r>
            <a:r>
              <a:rPr lang="en-US" dirty="0" smtClean="0"/>
              <a:t> = (n x 1) group labels, </a:t>
            </a:r>
            <a:r>
              <a:rPr lang="en-US" b="1" dirty="0" smtClean="0"/>
              <a:t>C</a:t>
            </a:r>
            <a:r>
              <a:rPr lang="en-US" dirty="0" smtClean="0"/>
              <a:t> = (k x d) locations of group centers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Compute </a:t>
            </a:r>
            <a:r>
              <a:rPr lang="en-US" b="1" dirty="0" smtClean="0"/>
              <a:t>W</a:t>
            </a:r>
            <a:r>
              <a:rPr lang="en-US" dirty="0" smtClean="0"/>
              <a:t>, Similarity Matrix from </a:t>
            </a:r>
            <a:r>
              <a:rPr lang="en-US" b="1" dirty="0" smtClean="0"/>
              <a:t>X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000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Compute </a:t>
            </a:r>
            <a:r>
              <a:rPr lang="en-US" b="1" dirty="0" smtClean="0"/>
              <a:t>D</a:t>
            </a:r>
            <a:r>
              <a:rPr lang="en-US" dirty="0" smtClean="0"/>
              <a:t>, the Degree Matrix from </a:t>
            </a:r>
            <a:r>
              <a:rPr lang="en-US" b="1" dirty="0" smtClean="0"/>
              <a:t>W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000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Compute </a:t>
            </a:r>
            <a:r>
              <a:rPr lang="en-US" b="1" dirty="0" smtClean="0"/>
              <a:t>L</a:t>
            </a:r>
            <a:r>
              <a:rPr lang="en-US" dirty="0" smtClean="0"/>
              <a:t>, the </a:t>
            </a:r>
            <a:r>
              <a:rPr lang="en-US" dirty="0" err="1" smtClean="0"/>
              <a:t>Laplacian</a:t>
            </a:r>
            <a:r>
              <a:rPr lang="en-US" dirty="0" smtClean="0"/>
              <a:t> Matrix from </a:t>
            </a:r>
            <a:r>
              <a:rPr lang="en-US" b="1" dirty="0" smtClean="0"/>
              <a:t>W </a:t>
            </a:r>
            <a:r>
              <a:rPr lang="en-US" dirty="0" smtClean="0"/>
              <a:t>and </a:t>
            </a:r>
            <a:r>
              <a:rPr lang="en-US" b="1" dirty="0" smtClean="0"/>
              <a:t>D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000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Compute SVD of </a:t>
            </a:r>
            <a:r>
              <a:rPr lang="en-US" b="1" dirty="0" smtClean="0"/>
              <a:t>L </a:t>
            </a:r>
            <a:r>
              <a:rPr lang="en-US" dirty="0" smtClean="0"/>
              <a:t>(one or more singular values will be </a:t>
            </a:r>
            <a:r>
              <a:rPr lang="en-US" b="1" dirty="0" smtClean="0"/>
              <a:t>0</a:t>
            </a:r>
            <a:r>
              <a:rPr lang="en-US" dirty="0" smtClean="0"/>
              <a:t>)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Using the basis vectors associated with the </a:t>
            </a:r>
            <a:r>
              <a:rPr lang="en-US" b="1" dirty="0" smtClean="0"/>
              <a:t>d </a:t>
            </a:r>
            <a:r>
              <a:rPr lang="en-US" dirty="0" smtClean="0"/>
              <a:t>smallest singular values, use </a:t>
            </a:r>
            <a:r>
              <a:rPr lang="en-US" dirty="0" err="1" smtClean="0"/>
              <a:t>kmeans</a:t>
            </a:r>
            <a:r>
              <a:rPr lang="en-US" dirty="0" smtClean="0"/>
              <a:t>++ to return the </a:t>
            </a:r>
            <a:r>
              <a:rPr lang="en-US" b="1" dirty="0" smtClean="0"/>
              <a:t>Z </a:t>
            </a:r>
            <a:r>
              <a:rPr lang="en-US" dirty="0" smtClean="0"/>
              <a:t>and </a:t>
            </a:r>
            <a:r>
              <a:rPr lang="en-US" b="1" dirty="0" smtClean="0"/>
              <a:t>C</a:t>
            </a:r>
            <a:r>
              <a:rPr lang="en-US" dirty="0" smtClean="0"/>
              <a:t>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78181" y="3035943"/>
                <a:ext cx="4355423" cy="449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l-GR" sz="1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l-GR" sz="160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l-GR" sz="160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l-GR" sz="160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600" b="0" i="1" smtClean="0">
                        <a:latin typeface="Cambria Math" charset="0"/>
                      </a:rPr>
                      <m:t> </m:t>
                    </m:r>
                    <m:r>
                      <a:rPr lang="en-US" sz="16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for </a:t>
                </a:r>
                <a:r>
                  <a:rPr lang="en-US" sz="1600" b="1" dirty="0" err="1" smtClean="0"/>
                  <a:t>knn</a:t>
                </a:r>
                <a:r>
                  <a:rPr lang="en-US" sz="1600" b="1" dirty="0" smtClean="0"/>
                  <a:t> </a:t>
                </a:r>
                <a:r>
                  <a:rPr lang="en-US" sz="1600" dirty="0" smtClean="0"/>
                  <a:t>largest </a:t>
                </a:r>
                <a:r>
                  <a:rPr lang="en-US" sz="1600" i="1" dirty="0" smtClean="0"/>
                  <a:t>j </a:t>
                </a:r>
                <a:r>
                  <a:rPr lang="en-US" sz="1600" dirty="0" smtClean="0"/>
                  <a:t>in row </a:t>
                </a:r>
                <a:r>
                  <a:rPr lang="en-US" sz="1600" i="1" dirty="0" err="1" smtClean="0"/>
                  <a:t>i</a:t>
                </a:r>
                <a:r>
                  <a:rPr lang="en-US" sz="1600" i="1" dirty="0" smtClean="0"/>
                  <a:t>, </a:t>
                </a:r>
                <a:r>
                  <a:rPr lang="en-US" sz="1600" b="1" dirty="0" smtClean="0"/>
                  <a:t>0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o.w</a:t>
                </a:r>
                <a:r>
                  <a:rPr lang="en-US" sz="1600" dirty="0" smtClean="0"/>
                  <a:t>. 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181" y="3035943"/>
                <a:ext cx="4355423" cy="449675"/>
              </a:xfrm>
              <a:prstGeom prst="rect">
                <a:avLst/>
              </a:prstGeom>
              <a:blipFill rotWithShape="0">
                <a:blip r:embed="rId2"/>
                <a:stretch>
                  <a:fillRect t="-44595" b="-8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78181" y="3992523"/>
                <a:ext cx="1569660" cy="367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sz="16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	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181" y="3992523"/>
                <a:ext cx="1569660" cy="367280"/>
              </a:xfrm>
              <a:prstGeom prst="rect">
                <a:avLst/>
              </a:prstGeom>
              <a:blipFill rotWithShape="0">
                <a:blip r:embed="rId3"/>
                <a:stretch>
                  <a:fillRect t="-100000" b="-15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78181" y="4860476"/>
                <a:ext cx="156966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</a:rPr>
                      <m:t>𝐿</m:t>
                    </m:r>
                    <m:r>
                      <a:rPr lang="en-US" sz="1600" i="1">
                        <a:latin typeface="Cambria Math" charset="0"/>
                      </a:rPr>
                      <m:t>=</m:t>
                    </m:r>
                    <m:r>
                      <a:rPr lang="en-US" sz="1600" b="0" i="1" smtClean="0">
                        <a:latin typeface="Cambria Math" charset="0"/>
                      </a:rPr>
                      <m:t>𝐷</m:t>
                    </m:r>
                    <m:r>
                      <a:rPr lang="en-US" sz="1600" b="0" i="1" smtClean="0">
                        <a:latin typeface="Cambria Math" charset="0"/>
                      </a:rPr>
                      <m:t>−</m:t>
                    </m:r>
                    <m:r>
                      <a:rPr lang="en-US" sz="1600" b="0" i="1" smtClean="0">
                        <a:latin typeface="Cambria Math" charset="0"/>
                      </a:rPr>
                      <m:t>𝑊</m:t>
                    </m:r>
                    <m:r>
                      <a:rPr lang="en-US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	</a:t>
                </a:r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181" y="4860476"/>
                <a:ext cx="1569660" cy="338554"/>
              </a:xfrm>
              <a:prstGeom prst="rect">
                <a:avLst/>
              </a:prstGeom>
              <a:blipFill rotWithShape="0">
                <a:blip r:embed="rId4"/>
                <a:stretch>
                  <a:fillRect t="-87500" b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6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Handover Classification Results – </a:t>
            </a:r>
            <a:br>
              <a:rPr lang="en-US" dirty="0" smtClean="0"/>
            </a:br>
            <a:r>
              <a:rPr lang="en-US" sz="2600" dirty="0" smtClean="0"/>
              <a:t>Base Video </a:t>
            </a:r>
            <a:endParaRPr lang="en-US" sz="2600" dirty="0"/>
          </a:p>
        </p:txBody>
      </p:sp>
      <p:pic>
        <p:nvPicPr>
          <p:cNvPr id="6" name="p2-3-secondtask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113" y="1492250"/>
            <a:ext cx="5981700" cy="4437063"/>
          </a:xfrm>
        </p:spPr>
      </p:pic>
    </p:spTree>
    <p:extLst>
      <p:ext uri="{BB962C8B-B14F-4D97-AF65-F5344CB8AC3E}">
        <p14:creationId xmlns:p14="http://schemas.microsoft.com/office/powerpoint/2010/main" val="25369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Handover Classification Results –</a:t>
            </a:r>
            <a:br>
              <a:rPr lang="en-US" dirty="0" smtClean="0"/>
            </a:br>
            <a:r>
              <a:rPr lang="en-US" sz="2600" dirty="0" smtClean="0"/>
              <a:t>Two Clusters</a:t>
            </a:r>
            <a:endParaRPr lang="en-US" sz="2600" dirty="0"/>
          </a:p>
        </p:txBody>
      </p:sp>
      <p:pic>
        <p:nvPicPr>
          <p:cNvPr id="13" name="p2-3-twoclust-cup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680" y="2243479"/>
            <a:ext cx="4570413" cy="3430921"/>
          </a:xfrm>
        </p:spPr>
      </p:pic>
      <p:grpSp>
        <p:nvGrpSpPr>
          <p:cNvPr id="12" name="Group 11"/>
          <p:cNvGrpSpPr/>
          <p:nvPr/>
        </p:nvGrpSpPr>
        <p:grpSpPr>
          <a:xfrm>
            <a:off x="4881862" y="2908629"/>
            <a:ext cx="3256760" cy="2055793"/>
            <a:chOff x="157462" y="4750129"/>
            <a:chExt cx="3256760" cy="20557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462" y="4964964"/>
              <a:ext cx="3256760" cy="1670952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205371" y="4750129"/>
              <a:ext cx="3053173" cy="2055793"/>
              <a:chOff x="985652" y="2026396"/>
              <a:chExt cx="6683190" cy="449999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985652" y="2026396"/>
                <a:ext cx="1053001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1. Take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556693" y="2026396"/>
                <a:ext cx="1614981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2</a:t>
                </a:r>
                <a:r>
                  <a:rPr lang="en-US" sz="1200" dirty="0" smtClean="0">
                    <a:solidFill>
                      <a:srgbClr val="C00000"/>
                    </a:solidFill>
                  </a:rPr>
                  <a:t>. Handover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210234" y="2026396"/>
                <a:ext cx="1458608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3</a:t>
                </a:r>
                <a:r>
                  <a:rPr lang="en-US" sz="1200" dirty="0" smtClean="0">
                    <a:solidFill>
                      <a:srgbClr val="C00000"/>
                    </a:solidFill>
                  </a:rPr>
                  <a:t>. Retrieve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85652" y="6053327"/>
                <a:ext cx="1142139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4</a:t>
                </a:r>
                <a:r>
                  <a:rPr lang="en-US" sz="1200" dirty="0" smtClean="0">
                    <a:solidFill>
                      <a:srgbClr val="C00000"/>
                    </a:solidFill>
                  </a:rPr>
                  <a:t>. Place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556693" y="6053327"/>
                <a:ext cx="1341876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5. Retract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210234" y="6053327"/>
                <a:ext cx="969668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6. Idle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03680" y="6120589"/>
            <a:ext cx="4570413" cy="394354"/>
            <a:chOff x="395817" y="6120589"/>
            <a:chExt cx="3529356" cy="394354"/>
          </a:xfrm>
        </p:grpSpPr>
        <p:sp>
          <p:nvSpPr>
            <p:cNvPr id="16" name="Rectangle 15"/>
            <p:cNvSpPr/>
            <p:nvPr/>
          </p:nvSpPr>
          <p:spPr>
            <a:xfrm>
              <a:off x="395817" y="6120589"/>
              <a:ext cx="1764678" cy="39435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60495" y="6120589"/>
              <a:ext cx="1764678" cy="394354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6232622" y="2456378"/>
            <a:ext cx="484741" cy="39435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38779" y="2456378"/>
            <a:ext cx="484741" cy="39435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32622" y="5067148"/>
            <a:ext cx="484741" cy="39435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38779" y="5067148"/>
            <a:ext cx="484741" cy="39435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49185" y="5073366"/>
            <a:ext cx="484741" cy="39435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449186" y="2456378"/>
            <a:ext cx="484741" cy="39435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3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Handover Classification Results –</a:t>
            </a:r>
            <a:br>
              <a:rPr lang="en-US" dirty="0" smtClean="0"/>
            </a:br>
            <a:r>
              <a:rPr lang="en-US" sz="2600" dirty="0" smtClean="0"/>
              <a:t>Four Clusters</a:t>
            </a:r>
            <a:endParaRPr lang="en-US" sz="2600" dirty="0"/>
          </a:p>
        </p:txBody>
      </p:sp>
      <p:pic>
        <p:nvPicPr>
          <p:cNvPr id="22" name="p2-3-fourclust-cup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681" y="2243480"/>
            <a:ext cx="4570412" cy="3430920"/>
          </a:xfrm>
        </p:spPr>
      </p:pic>
      <p:grpSp>
        <p:nvGrpSpPr>
          <p:cNvPr id="13" name="Group 12"/>
          <p:cNvGrpSpPr/>
          <p:nvPr/>
        </p:nvGrpSpPr>
        <p:grpSpPr>
          <a:xfrm>
            <a:off x="4881862" y="2908629"/>
            <a:ext cx="3256760" cy="2055793"/>
            <a:chOff x="157462" y="4750129"/>
            <a:chExt cx="3256760" cy="205579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462" y="4964964"/>
              <a:ext cx="3256760" cy="1670952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205371" y="4750129"/>
              <a:ext cx="3053173" cy="2055793"/>
              <a:chOff x="985652" y="2026396"/>
              <a:chExt cx="6683190" cy="449999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985652" y="2026396"/>
                <a:ext cx="1053001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1. Take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556693" y="2026396"/>
                <a:ext cx="1614981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2</a:t>
                </a:r>
                <a:r>
                  <a:rPr lang="en-US" sz="1200" dirty="0" smtClean="0">
                    <a:solidFill>
                      <a:srgbClr val="C00000"/>
                    </a:solidFill>
                  </a:rPr>
                  <a:t>. Handover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210234" y="2026396"/>
                <a:ext cx="1458608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3</a:t>
                </a:r>
                <a:r>
                  <a:rPr lang="en-US" sz="1200" dirty="0" smtClean="0">
                    <a:solidFill>
                      <a:srgbClr val="C00000"/>
                    </a:solidFill>
                  </a:rPr>
                  <a:t>. Retrieve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85652" y="6053327"/>
                <a:ext cx="1142139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4</a:t>
                </a:r>
                <a:r>
                  <a:rPr lang="en-US" sz="1200" dirty="0" smtClean="0">
                    <a:solidFill>
                      <a:srgbClr val="C00000"/>
                    </a:solidFill>
                  </a:rPr>
                  <a:t>. Place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556693" y="6053327"/>
                <a:ext cx="1341876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5. Retract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10234" y="6053327"/>
                <a:ext cx="969668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6. Idle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6232622" y="2456378"/>
            <a:ext cx="484741" cy="39435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395878" y="2456378"/>
            <a:ext cx="220257" cy="39435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38779" y="2456378"/>
            <a:ext cx="484741" cy="39435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16136" y="2456378"/>
            <a:ext cx="223369" cy="39435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453378" y="5017268"/>
            <a:ext cx="484741" cy="39435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38779" y="5017268"/>
            <a:ext cx="484741" cy="394354"/>
          </a:xfrm>
          <a:prstGeom prst="rect">
            <a:avLst/>
          </a:prstGeom>
          <a:solidFill>
            <a:srgbClr val="C458B9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19751" y="2456378"/>
            <a:ext cx="220257" cy="39435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03681" y="6120590"/>
            <a:ext cx="4570412" cy="394354"/>
            <a:chOff x="374561" y="6120590"/>
            <a:chExt cx="3023825" cy="394354"/>
          </a:xfrm>
        </p:grpSpPr>
        <p:sp>
          <p:nvSpPr>
            <p:cNvPr id="27" name="Rectangle 26"/>
            <p:cNvSpPr/>
            <p:nvPr/>
          </p:nvSpPr>
          <p:spPr>
            <a:xfrm>
              <a:off x="2470018" y="6120590"/>
              <a:ext cx="220257" cy="39435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90276" y="6120590"/>
              <a:ext cx="223369" cy="394354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6406" y="6120590"/>
              <a:ext cx="484741" cy="39435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341147" y="6120590"/>
              <a:ext cx="220257" cy="39435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74561" y="6120590"/>
              <a:ext cx="484741" cy="39435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561405" y="6120590"/>
              <a:ext cx="223369" cy="394354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65020" y="6120590"/>
              <a:ext cx="220257" cy="39435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85277" y="6120590"/>
              <a:ext cx="484741" cy="394354"/>
            </a:xfrm>
            <a:prstGeom prst="rect">
              <a:avLst/>
            </a:prstGeom>
            <a:solidFill>
              <a:srgbClr val="C458B9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13645" y="6120590"/>
              <a:ext cx="484741" cy="39435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6273736" y="5017268"/>
            <a:ext cx="220257" cy="39435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493994" y="5017268"/>
            <a:ext cx="223369" cy="39435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4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Handover Classification Results –</a:t>
            </a:r>
            <a:br>
              <a:rPr lang="en-US" dirty="0" smtClean="0"/>
            </a:br>
            <a:r>
              <a:rPr lang="en-US" sz="2600" dirty="0" smtClean="0"/>
              <a:t>Six Clusters</a:t>
            </a:r>
            <a:endParaRPr lang="en-US" sz="2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881862" y="2908629"/>
            <a:ext cx="3256760" cy="2055793"/>
            <a:chOff x="157462" y="4750129"/>
            <a:chExt cx="3256760" cy="205579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462" y="4964964"/>
              <a:ext cx="3256760" cy="1670952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205371" y="4750129"/>
              <a:ext cx="3053173" cy="2055793"/>
              <a:chOff x="985652" y="2026396"/>
              <a:chExt cx="6683190" cy="449999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985652" y="2026396"/>
                <a:ext cx="1053001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1. Take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556693" y="2026396"/>
                <a:ext cx="1614981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2</a:t>
                </a:r>
                <a:r>
                  <a:rPr lang="en-US" sz="1200" dirty="0" smtClean="0">
                    <a:solidFill>
                      <a:srgbClr val="C00000"/>
                    </a:solidFill>
                  </a:rPr>
                  <a:t>. Handover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210234" y="2026396"/>
                <a:ext cx="1458608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3</a:t>
                </a:r>
                <a:r>
                  <a:rPr lang="en-US" sz="1200" dirty="0" smtClean="0">
                    <a:solidFill>
                      <a:srgbClr val="C00000"/>
                    </a:solidFill>
                  </a:rPr>
                  <a:t>. Retrieve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85652" y="6053327"/>
                <a:ext cx="1142139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4</a:t>
                </a:r>
                <a:r>
                  <a:rPr lang="en-US" sz="1200" dirty="0" smtClean="0">
                    <a:solidFill>
                      <a:srgbClr val="C00000"/>
                    </a:solidFill>
                  </a:rPr>
                  <a:t>. Place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556693" y="6053327"/>
                <a:ext cx="1341876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5. Retract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10234" y="6053327"/>
                <a:ext cx="969668" cy="473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6. Idle</a:t>
                </a:r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6232622" y="2456378"/>
            <a:ext cx="484741" cy="39435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16588" y="2440307"/>
            <a:ext cx="242370" cy="394354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558958" y="2446914"/>
            <a:ext cx="321212" cy="39435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38779" y="2456378"/>
            <a:ext cx="484741" cy="39435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880170" y="2446914"/>
            <a:ext cx="290151" cy="394354"/>
          </a:xfrm>
          <a:prstGeom prst="rect">
            <a:avLst/>
          </a:prstGeom>
          <a:solidFill>
            <a:srgbClr val="C458B9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038778" y="5093266"/>
            <a:ext cx="484741" cy="39435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9421" y="6101278"/>
            <a:ext cx="4568856" cy="401526"/>
            <a:chOff x="702791" y="6101278"/>
            <a:chExt cx="3058551" cy="401526"/>
          </a:xfrm>
        </p:grpSpPr>
        <p:sp>
          <p:nvSpPr>
            <p:cNvPr id="29" name="Rectangle 28"/>
            <p:cNvSpPr/>
            <p:nvPr/>
          </p:nvSpPr>
          <p:spPr>
            <a:xfrm>
              <a:off x="702791" y="6101278"/>
              <a:ext cx="484741" cy="39435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87532" y="6106221"/>
              <a:ext cx="484741" cy="39435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70895" y="6106253"/>
              <a:ext cx="238806" cy="394354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02001" y="6106221"/>
              <a:ext cx="253635" cy="394354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53329" y="6108450"/>
              <a:ext cx="232035" cy="394354"/>
            </a:xfrm>
            <a:prstGeom prst="rect">
              <a:avLst/>
            </a:prstGeom>
            <a:solidFill>
              <a:srgbClr val="C458B9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83035" y="6106221"/>
              <a:ext cx="242371" cy="394354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25406" y="6105674"/>
              <a:ext cx="484741" cy="39435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095176" y="6108450"/>
              <a:ext cx="232035" cy="394354"/>
            </a:xfrm>
            <a:prstGeom prst="rect">
              <a:avLst/>
            </a:prstGeom>
            <a:solidFill>
              <a:srgbClr val="C458B9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12241" y="6108450"/>
              <a:ext cx="116760" cy="39435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424873" y="6105674"/>
              <a:ext cx="238806" cy="394354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27710" y="6105674"/>
              <a:ext cx="133632" cy="394354"/>
            </a:xfrm>
            <a:prstGeom prst="rect">
              <a:avLst/>
            </a:prstGeom>
            <a:solidFill>
              <a:srgbClr val="C458B9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6232622" y="5096042"/>
            <a:ext cx="232035" cy="394354"/>
          </a:xfrm>
          <a:prstGeom prst="rect">
            <a:avLst/>
          </a:prstGeom>
          <a:solidFill>
            <a:srgbClr val="C458B9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449687" y="5096042"/>
            <a:ext cx="116760" cy="39435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62319" y="5096966"/>
            <a:ext cx="238806" cy="394354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82950" y="5067148"/>
            <a:ext cx="176625" cy="394354"/>
          </a:xfrm>
          <a:prstGeom prst="rect">
            <a:avLst/>
          </a:prstGeom>
          <a:solidFill>
            <a:srgbClr val="C458B9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2-3-sixclust-cup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9420" y="2243904"/>
            <a:ext cx="4568856" cy="34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1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and Potential </a:t>
            </a:r>
            <a:r>
              <a:rPr lang="en-US" dirty="0" err="1" smtClean="0"/>
              <a:t>RoadBlocks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Probabilistic sequencing, partner coordination, robot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endCxn id="19" idx="1"/>
          </p:cNvCxnSpPr>
          <p:nvPr/>
        </p:nvCxnSpPr>
        <p:spPr>
          <a:xfrm>
            <a:off x="427512" y="4020410"/>
            <a:ext cx="70373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Determine how states exist relative to other states.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How do I find the most informative states in a handover?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How do I determine whether a new handover process has begun?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2791" y="3331641"/>
            <a:ext cx="484741" cy="13775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0822" y="3236641"/>
            <a:ext cx="484741" cy="13775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58853" y="3331641"/>
            <a:ext cx="484741" cy="1377538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36884" y="3236641"/>
            <a:ext cx="484741" cy="1377538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14915" y="3331641"/>
            <a:ext cx="484741" cy="1377538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70977" y="3331641"/>
            <a:ext cx="484741" cy="13775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9008" y="3236641"/>
            <a:ext cx="484741" cy="137753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27039" y="3331641"/>
            <a:ext cx="484741" cy="1377538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05070" y="3236641"/>
            <a:ext cx="484741" cy="1377538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83101" y="3331641"/>
            <a:ext cx="484741" cy="1377538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81156" y="3236641"/>
            <a:ext cx="484741" cy="1377538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64827" y="383574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time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458852" y="4887315"/>
            <a:ext cx="484741" cy="11876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46420" y="489637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869047" y="3236641"/>
            <a:ext cx="484741" cy="1377538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702791" y="5466372"/>
            <a:ext cx="2268186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65168" y="5489726"/>
            <a:ext cx="94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Full task</a:t>
            </a:r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970977" y="5459653"/>
            <a:ext cx="2268186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834233" y="5440085"/>
            <a:ext cx="484741" cy="39435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88460" y="5434331"/>
            <a:ext cx="484741" cy="394354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23319" y="5434331"/>
            <a:ext cx="484741" cy="39435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464827" y="5443146"/>
            <a:ext cx="484741" cy="3943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525814" y="5489726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task?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244182" y="5474628"/>
            <a:ext cx="14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Known states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22" grpId="0"/>
      <p:bldP spid="26" grpId="0" animBg="1"/>
      <p:bldP spid="30" grpId="0"/>
      <p:bldP spid="32" grpId="0" animBg="1"/>
      <p:bldP spid="33" grpId="0" animBg="1"/>
      <p:bldP spid="34" grpId="0" animBg="1"/>
      <p:bldP spid="35" grpId="0" animBg="1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Definition: </a:t>
            </a:r>
          </a:p>
          <a:p>
            <a:r>
              <a:rPr lang="en-US" dirty="0" smtClean="0"/>
              <a:t>	</a:t>
            </a:r>
            <a:r>
              <a:rPr lang="en-US" i="1" dirty="0" smtClean="0"/>
              <a:t>Multiple </a:t>
            </a:r>
            <a:r>
              <a:rPr lang="en-US" i="1" dirty="0"/>
              <a:t>agents engaging in social interaction to coordinate their </a:t>
            </a:r>
            <a:r>
              <a:rPr lang="en-US" i="1" dirty="0" smtClean="0"/>
              <a:t>	actions </a:t>
            </a:r>
            <a:r>
              <a:rPr lang="en-US" i="1" dirty="0"/>
              <a:t>toward changing their </a:t>
            </a:r>
            <a:r>
              <a:rPr lang="en-US" i="1" dirty="0" smtClean="0"/>
              <a:t>environment.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36190" y="2141676"/>
            <a:ext cx="1165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Sebanz</a:t>
            </a:r>
            <a:r>
              <a:rPr lang="en-US" sz="1000" dirty="0"/>
              <a:t> et al., 2006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91" y="2738554"/>
            <a:ext cx="3353041" cy="3360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81" y="2791817"/>
            <a:ext cx="3257946" cy="32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3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Partner Coordination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Determine how human partners coordinate states.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When do joint state changes occur between partners?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How well did </a:t>
            </a:r>
            <a:r>
              <a:rPr lang="en-US" b="1" dirty="0" smtClean="0"/>
              <a:t>slowing-down </a:t>
            </a:r>
            <a:r>
              <a:rPr lang="en-US" dirty="0" smtClean="0"/>
              <a:t>and </a:t>
            </a:r>
            <a:r>
              <a:rPr lang="en-US" b="1" dirty="0" smtClean="0"/>
              <a:t>waiting</a:t>
            </a:r>
            <a:r>
              <a:rPr lang="en-US" dirty="0" smtClean="0"/>
              <a:t> make sense?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ny new methods that weren’t noticed?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5" y="3871537"/>
            <a:ext cx="7819292" cy="18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Implement new coordination strategies on robotic manipulator.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the robot adapt to changing workloads or inconsistent states?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Does the robot need active feedback?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How would a coordination function </a:t>
            </a:r>
            <a:r>
              <a:rPr lang="en-US" i="1" dirty="0"/>
              <a:t>J</a:t>
            </a:r>
            <a:r>
              <a:rPr lang="en-US" i="1" dirty="0" smtClean="0"/>
              <a:t> </a:t>
            </a:r>
            <a:r>
              <a:rPr lang="en-US" dirty="0"/>
              <a:t>be defined?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0896" y="3327178"/>
                <a:ext cx="6962675" cy="2462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), 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+1)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 smtClean="0"/>
              </a:p>
              <a:p>
                <a:endParaRPr lang="en-US" i="1" dirty="0" smtClean="0"/>
              </a:p>
              <a:p>
                <a:r>
                  <a:rPr lang="en-US" i="1" dirty="0" smtClean="0"/>
                  <a:t>x(k) </a:t>
                </a:r>
                <a:r>
                  <a:rPr lang="en-US" dirty="0" smtClean="0"/>
                  <a:t>= current human state</a:t>
                </a:r>
              </a:p>
              <a:p>
                <a:r>
                  <a:rPr lang="en-US" dirty="0" smtClean="0"/>
                  <a:t>P(x(k+1)) = human next state probability </a:t>
                </a:r>
              </a:p>
              <a:p>
                <a:r>
                  <a:rPr lang="en-US" i="1" dirty="0" smtClean="0"/>
                  <a:t>P(T)</a:t>
                </a:r>
                <a:r>
                  <a:rPr lang="en-US" dirty="0" smtClean="0"/>
                  <a:t> = handover Task ID probability distribution</a:t>
                </a:r>
              </a:p>
              <a:p>
                <a:r>
                  <a:rPr lang="en-US" i="1" dirty="0" smtClean="0"/>
                  <a:t>r(k) </a:t>
                </a:r>
                <a:r>
                  <a:rPr lang="en-US" dirty="0" smtClean="0"/>
                  <a:t>= current robot state</a:t>
                </a:r>
              </a:p>
              <a:p>
                <a:r>
                  <a:rPr lang="en-US" dirty="0" smtClean="0"/>
                  <a:t>r(k+1) = choice of next robot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6" y="3327178"/>
                <a:ext cx="6962675" cy="2462021"/>
              </a:xfrm>
              <a:prstGeom prst="rect">
                <a:avLst/>
              </a:prstGeom>
              <a:blipFill rotWithShape="0">
                <a:blip r:embed="rId2"/>
                <a:stretch>
                  <a:fillRect l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thanks to 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	 Chris </a:t>
            </a:r>
            <a:r>
              <a:rPr lang="en-US" dirty="0" err="1" smtClean="0"/>
              <a:t>Bodden</a:t>
            </a:r>
            <a:r>
              <a:rPr lang="en-US" dirty="0" smtClean="0"/>
              <a:t>, 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Chien</a:t>
            </a:r>
            <a:r>
              <a:rPr lang="en-US" dirty="0" smtClean="0"/>
              <a:t>-Ming Huang, 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Kwang</a:t>
            </a:r>
            <a:r>
              <a:rPr lang="en-US" dirty="0" smtClean="0"/>
              <a:t>-Sung Jun, </a:t>
            </a:r>
          </a:p>
          <a:p>
            <a:r>
              <a:rPr lang="en-US" dirty="0"/>
              <a:t>	</a:t>
            </a:r>
            <a:r>
              <a:rPr lang="en-US" dirty="0" smtClean="0"/>
              <a:t>				Bilge </a:t>
            </a:r>
            <a:r>
              <a:rPr lang="en-US" dirty="0" err="1" smtClean="0"/>
              <a:t>Mutlu</a:t>
            </a:r>
            <a:r>
              <a:rPr lang="en-US" dirty="0" smtClean="0"/>
              <a:t>, </a:t>
            </a:r>
          </a:p>
          <a:p>
            <a:r>
              <a:rPr lang="en-US" dirty="0"/>
              <a:t>	</a:t>
            </a:r>
            <a:r>
              <a:rPr lang="en-US" dirty="0" smtClean="0"/>
              <a:t>					and Rob Nowak</a:t>
            </a:r>
          </a:p>
        </p:txBody>
      </p:sp>
    </p:spTree>
    <p:extLst>
      <p:ext uri="{BB962C8B-B14F-4D97-AF65-F5344CB8AC3E}">
        <p14:creationId xmlns:p14="http://schemas.microsoft.com/office/powerpoint/2010/main" val="72853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Human-Robot Handovers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Does an adaptive handover strategy matter?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we avoid frustration?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makes a good handover?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						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		</a:t>
            </a:r>
            <a:r>
              <a:rPr lang="is-IS" sz="2400" dirty="0" smtClean="0"/>
              <a:t>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60" y="3232503"/>
            <a:ext cx="2617694" cy="26176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7223" y="4366845"/>
            <a:ext cx="3773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400" dirty="0" smtClean="0"/>
              <a:t>...Start with how humans perform handovers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928089" y="5619365"/>
            <a:ext cx="13869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900" dirty="0" smtClean="0"/>
              <a:t>Image: Global Robots LTD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5179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Action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18" y="1402936"/>
            <a:ext cx="7087097" cy="472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Action Process (1/5)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402936"/>
            <a:ext cx="7087097" cy="4724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1" y="1757545"/>
            <a:ext cx="6693408" cy="38878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80708" y="3765302"/>
            <a:ext cx="1591292" cy="430887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This is what we are both paying attention to…</a:t>
            </a:r>
          </a:p>
        </p:txBody>
      </p:sp>
    </p:spTree>
    <p:extLst>
      <p:ext uri="{BB962C8B-B14F-4D97-AF65-F5344CB8AC3E}">
        <p14:creationId xmlns:p14="http://schemas.microsoft.com/office/powerpoint/2010/main" val="2254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Action Process </a:t>
            </a:r>
            <a:r>
              <a:rPr lang="en-US" dirty="0" smtClean="0"/>
              <a:t>(2/5)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399032"/>
            <a:ext cx="7091172" cy="47274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87587" y="3646548"/>
            <a:ext cx="1425037" cy="430887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So that’s how the plate </a:t>
            </a:r>
            <a:r>
              <a:rPr lang="en-US" sz="1100" smtClean="0">
                <a:solidFill>
                  <a:schemeClr val="bg1"/>
                </a:solidFill>
              </a:rPr>
              <a:t>is retrieved! 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Action Process </a:t>
            </a:r>
            <a:r>
              <a:rPr lang="en-US" dirty="0" smtClean="0"/>
              <a:t>(3/5)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02" y="1402936"/>
            <a:ext cx="7089569" cy="47263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8204" y="3202922"/>
            <a:ext cx="1923802" cy="261610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This is how the task is done</a:t>
            </a:r>
            <a:r>
              <a:rPr lang="is-IS" sz="1100" dirty="0" smtClean="0">
                <a:solidFill>
                  <a:schemeClr val="bg1"/>
                </a:solidFill>
              </a:rPr>
              <a:t>… 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0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PP1_UW_intr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W_Intro_facts_MAC" id="{934E64AD-7881-2747-A21D-37CF48AF9E8F}" vid="{D7D58D41-9B51-1349-9400-9CFB285A76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UW_Intro_facts_MAC</Template>
  <TotalTime>4985</TotalTime>
  <Words>3634</Words>
  <Application>Microsoft Macintosh PowerPoint</Application>
  <PresentationFormat>On-screen Show (4:3)</PresentationFormat>
  <Paragraphs>280</Paragraphs>
  <Slides>42</Slides>
  <Notes>5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Cambria Math</vt:lpstr>
      <vt:lpstr>Georgia</vt:lpstr>
      <vt:lpstr>Times New Roman</vt:lpstr>
      <vt:lpstr>Arial</vt:lpstr>
      <vt:lpstr>UW_PP1_UW_intro</vt:lpstr>
      <vt:lpstr>Automation of Adaptive Human-Robot Handovers</vt:lpstr>
      <vt:lpstr>Overview</vt:lpstr>
      <vt:lpstr>Motivation and Prior Work</vt:lpstr>
      <vt:lpstr>Joint Action</vt:lpstr>
      <vt:lpstr>Human-Robot Handovers</vt:lpstr>
      <vt:lpstr>Joint Action Process</vt:lpstr>
      <vt:lpstr>Joint Action Process (1/5)</vt:lpstr>
      <vt:lpstr>Joint Action Process (2/5)</vt:lpstr>
      <vt:lpstr>Joint Action Process (3/5)</vt:lpstr>
      <vt:lpstr>Joint Action Process (4/5)</vt:lpstr>
      <vt:lpstr>Joint Action Process (5/5)</vt:lpstr>
      <vt:lpstr>Modeling – Low Task Load </vt:lpstr>
      <vt:lpstr>Modeling – High Task Load </vt:lpstr>
      <vt:lpstr>Modeling –  Giver States</vt:lpstr>
      <vt:lpstr>Modeling –  Receiver States</vt:lpstr>
      <vt:lpstr>Modeling –  Find Trends</vt:lpstr>
      <vt:lpstr>Modeling –  Find Trends</vt:lpstr>
      <vt:lpstr>Implementation –  Setup</vt:lpstr>
      <vt:lpstr>Coordination Strategies</vt:lpstr>
      <vt:lpstr>Evaluation </vt:lpstr>
      <vt:lpstr>Limitations – Overview </vt:lpstr>
      <vt:lpstr>Limitations – 1. Explicitly defined receiver/giver states</vt:lpstr>
      <vt:lpstr>Limitations –  2. Explicitly defined handover task </vt:lpstr>
      <vt:lpstr>Limitations –  3. Limited adaptive strategies</vt:lpstr>
      <vt:lpstr>Limitations –  4. Limited robot arm trajectory</vt:lpstr>
      <vt:lpstr>Current Progress</vt:lpstr>
      <vt:lpstr>Unsupervised state classification</vt:lpstr>
      <vt:lpstr>What data do we have? </vt:lpstr>
      <vt:lpstr>How do we choose features Fi? </vt:lpstr>
      <vt:lpstr>Removing feature redundancy </vt:lpstr>
      <vt:lpstr>Removing feature redundancy – Example Results</vt:lpstr>
      <vt:lpstr>How do we define states? </vt:lpstr>
      <vt:lpstr>Spectral Clustering Algorithm</vt:lpstr>
      <vt:lpstr>Handover Classification Results –  Base Video </vt:lpstr>
      <vt:lpstr>Handover Classification Results – Two Clusters</vt:lpstr>
      <vt:lpstr>Handover Classification Results – Four Clusters</vt:lpstr>
      <vt:lpstr>Handover Classification Results – Six Clusters</vt:lpstr>
      <vt:lpstr>Next Steps and Potential RoadBlocks</vt:lpstr>
      <vt:lpstr>Probabilistic Sequencing</vt:lpstr>
      <vt:lpstr>Partner Coordination</vt:lpstr>
      <vt:lpstr>Robot Implementation</vt:lpstr>
      <vt:lpstr>Thank you!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Optimization of Human-Robot Joint Action Processes</dc:title>
  <dc:creator>Josh Vahala</dc:creator>
  <cp:lastModifiedBy>Josh Vahala</cp:lastModifiedBy>
  <cp:revision>98</cp:revision>
  <cp:lastPrinted>2014-12-02T16:40:54Z</cp:lastPrinted>
  <dcterms:created xsi:type="dcterms:W3CDTF">2016-04-25T20:33:56Z</dcterms:created>
  <dcterms:modified xsi:type="dcterms:W3CDTF">2016-04-29T20:24:32Z</dcterms:modified>
</cp:coreProperties>
</file>